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notesSlides/notesSlide1.xml" ContentType="application/vnd.openxmlformats-officedocument.presentationml.notesSlide+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7" r:id="rId2"/>
    <p:sldId id="266" r:id="rId3"/>
    <p:sldId id="263" r:id="rId4"/>
    <p:sldId id="261" r:id="rId5"/>
    <p:sldId id="267" r:id="rId6"/>
    <p:sldId id="264" r:id="rId7"/>
    <p:sldId id="262" r:id="rId8"/>
    <p:sldId id="265" r:id="rId9"/>
    <p:sldId id="294" r:id="rId10"/>
    <p:sldId id="269" r:id="rId11"/>
    <p:sldId id="270" r:id="rId12"/>
    <p:sldId id="271" r:id="rId13"/>
    <p:sldId id="285" r:id="rId14"/>
    <p:sldId id="273" r:id="rId15"/>
    <p:sldId id="296" r:id="rId16"/>
    <p:sldId id="300" r:id="rId17"/>
    <p:sldId id="272" r:id="rId18"/>
    <p:sldId id="298" r:id="rId19"/>
    <p:sldId id="299" r:id="rId20"/>
    <p:sldId id="293" r:id="rId21"/>
    <p:sldId id="286" r:id="rId22"/>
    <p:sldId id="287" r:id="rId23"/>
    <p:sldId id="288" r:id="rId24"/>
    <p:sldId id="301" r:id="rId25"/>
    <p:sldId id="277" r:id="rId26"/>
    <p:sldId id="295" r:id="rId27"/>
    <p:sldId id="278" r:id="rId28"/>
    <p:sldId id="297" r:id="rId29"/>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0FF"/>
    <a:srgbClr val="446572"/>
    <a:srgbClr val="F8F1DD"/>
    <a:srgbClr val="E56249"/>
    <a:srgbClr val="CBD7DB"/>
    <a:srgbClr val="E6F2F4"/>
    <a:srgbClr val="695331"/>
    <a:srgbClr val="907143"/>
    <a:srgbClr val="F0E5BA"/>
    <a:srgbClr val="CBE4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9"/>
    <p:restoredTop sz="94720"/>
  </p:normalViewPr>
  <p:slideViewPr>
    <p:cSldViewPr snapToGrid="0" snapToObjects="1">
      <p:cViewPr>
        <p:scale>
          <a:sx n="200" d="100"/>
          <a:sy n="200" d="100"/>
        </p:scale>
        <p:origin x="504" y="4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7:06:03.433"/>
    </inkml:context>
    <inkml:brush xml:id="br0">
      <inkml:brushProperty name="width" value="0.05" units="cm"/>
      <inkml:brushProperty name="height" value="0.05" units="cm"/>
      <inkml:brushProperty name="color" value="#446572"/>
    </inkml:brush>
  </inkml:definitions>
  <inkml:trace contextRef="#ctx0" brushRef="#br0">26732 1 24575,'7'0'0,"0"0"0,0 2 0,18 7 0,7 4 0,0 0 0,-3-1 0,-19-8 0,0 1 0,-1 2 0,-2 0 0,3 3 0,-3-3 0,0 2 0,-3-2 0,14 36 0,1-12 0,13 32 0,-10-32 0,-4 8 0,-6-19 0,-2 5 0,2-2 0,-1 3 0,3 5 0,-6-4 0,8 5 0,-3 10 0,2-12 0,-1 18 0,-5-29 0,-3 3 0,0-1 0,1 1 0,-4 23 0,7-14 0,-9 15 0,8-19 0,-8 20 0,7-2 0,-3 4 0,5 6 0,-1-18 0,-3 26 0,-3-25 0,1 19 0,-3-22 0,3 15 0,-4-21 0,0 11 0,0-13 0,-3 0 0,2 12 0,-5-10 0,1 18 0,-7 4 0,-10 16 0,8-13 0,-21 38 0,-2-7 0,2 3 0,-9-3 0,17-28 0,-3-10 0,-1 4 0,-5-5 0,7-11 0,-13 16 0,13-16 0,-5 5 0,0-2 0,1-5 0,-1 0 0,-4 5 0,9-5 0,-23 15 0,14-11 0,-1-5 0,-3 0 0,-25 16 0,25-16 0,-2-2 0,-38 18 0,6-9 0,-5-4 0,0 0 0,16-14 0,-1-1 0,15-4 0,1 0 0,-18 2 0,3-1 0,-16 1 0,15-2 0,17-7 0,-13 2 0,11-6 0,-2 0 0,-38 7 0,19-5 0,-2-1 0,20-3 0,0 0 0,-5 1 0,-3-2 0,-20-4 0,1-1 0,25 2 0,2 1-3392,-14-3 0,5 0 3392,-3 3 0,17 0 0,-13-5 0,16-1 0,-46-5 0,21 0 0,15 4 0,-4 1 3392,6 0 0,0 0-3392,4 2 0,0 0 0,-4-4 0,0 0 0,-6 4 0,1 0 0,-33-13 0,29 11 0,4 1 0,-1-2 0,-18-3 0,27 2 0,-1-1 0,-38-5 0,31 3 0,0 0 0,-22-1 0,7 1 0,16 1 0,7 2 0,-3 0 0,-36-5 0,20 2 0,-4-1 0,2 5 0,1 0 0,-2-6 0,-1 1 0,2 2 0,-2-1 0,-9-2 0,2-1 0,13 1 0,2 1 0,-9 1 0,0 1 0,3 0 0,1 1 0,4-1 0,1 1 0,3 5 0,-3-1 0,-22-6 0,1 0 0,31 6 0,-1 1 0,-38-5 0,0 0 0,35 2 0,2 1 0,-2 0 0,-2-1 0,-8-1 0,2-1 0,-22 1 0,27 0 0,2 1 0,-15 1 0,26 0 0,-1-1 0,-1 1 0,-2 0 0,-6 0 0,-3-1-3392,-16-2 0,1-1 3392,14 3 0,1 0 0,-15-6 0,0 0 0,9 6 0,1 0 0,-5-3 0,-1 1 0,0 2 0,-3 1 0,6-1 0,-4 0 0,5 2 0,-5 0 0,1 1 0,7-2 0,-4 0 0,4 0 0,-13 0 0,2 0 0,-9-4 0,0 0 3392,10 0 0,1 1-3392,1 3 0,5 0 0,-20-10 0,35 12 0,-1 0 0,-5-5 0,0 0 0,4-1 0,-3 2 0,-20 0 0,0 1 0,23-2 0,-1 0 0,-24-1 0,-5 1 0,-11-4 0,-1-1 0,3 1 0,-4-2 0,6 0 0,-5-1 0,5 2 0,-7 2 0,4 0 0,25 0 0,0-1 0,5 1 0,-3 5 0,4 0 0,7-5 0,-2 0 0,-18 2 0,2 1 0,-18-10 0,27 10 0,1 1 0,-14-3 0,29 2 0,-2 0 0,-6 2 0,-2-1 0,-13-4 0,0-1 0,15 6 0,0 0 0,-10-2 0,1-1 0,15 4 0,2 0 0,0-1 0,-2 1 0,-16 0 0,0 0 0,17 2 0,0 1 0,-27-3 0,-2 0 0,24 3 0,-2-1 0,-22-5 0,-7-1 0,10 1 0,-4-1 0,2 1 0,-14-2 0,0 0 0,9 0 0,-4 0 0,7 1 0,-1 2 0,6 1 0,1-3 0,-1 1 0,-12 2 0,1 0 0,14-3 0,0 1 0,-8 4 0,-1 1 0,6-5 0,4 0 0,12 5 0,0 1 0,-8-3 0,1-1 0,18 1 0,0 0 0,-17 2 0,-4 1 0,-14-6 0,-1 1 0,9 3 0,-2 1 0,-18-5 0,1-1 0,30 4 0,4-1 0,11 2 0,-2-2 0,-34-4 0,-10-2 0,20 4 0,-3 0 0,0 0 0,7 0 0,0 0 0,-1 0 0,-13 1 0,-1 0 0,10 0 0,10-2 0,7 1 0,7 2 0,1 0 0,-8-2 0,2 0 0,-24-3 0,-6-5 0,38 11 0,3-1 0,-14-9 0,-22 10 0,20 1 0,-17 0 0,7 3 0,11-3 0,-2 0 0,-33 4 0,34-3 0,-8-3 0,5 2 0,-1 1 0,2-1 0,-23-4 0,1-1 0,20 4 0,4-1 0,2 1 0,2 0 0,3-1 0,2 1 0,-1 0 0,4 0 0,-23-1 0,11 2 0,3 0 0,-32-1 0,25-1 0,4 2 0,1 0 0,7 4 0,-28-4 0,26 5 0,-34-5 0,27 3 0,-32-9 0,37 10 0,-32-10 0,34 8 0,-2-1 0,2-2 0,-2-1 0,-18 0 0,3 1 0,-19-6 0,40 8 0,2 1 0,-28-7 0,-9 8 0,34-3 0,0 0 0,-31 4 0,0-9 0,17 9 0,9-3 0,2 3 0,-4 2 0,-29-1 0,23 0 0,-2 0 0,14 0 0,1 0 0,-6 0 0,2 0 0,-33 0 0,26 0 0,41 0 0,19 0 0,3 0 0,-3 0 0,-9 0 0,5 0 0,-5 0 0,3 3 0,-6-3 0,-15 3 0,-2 1 0,-12-3 0,-19 3 0,-8 1 0,18-4 0,-2 0 0,-37 4 0,3 0 0,1-5 0,1 4 0,16 2 0,21-6 0,-5 1 0,-2 5 0,-1-1 0,3-4 0,3 0 0,-25 5 0,5-1 0,9 1 0,-2 5 0,-10-1 0,41-2 0,2-3 0,23-2 0,3-3 0,-24 4 0,-7 2 0,-32 9 0,12-9 0,-17 13 0,-11-11 0,3 14 0,30-12 0,3-1 0,-2 7 0,-6 3 0,27-10 0,10 1 0,-4-5 0,19-1 0,1-1 0,-12 3 0,6 3 0,-11 1 0,-1 5 0,9-5 0,-8 1 0,14-6 0,-6 3 0,7-2 0,-4 2 0,5-3 0,-5 3 0,-10 8 0,-19 13 0,-3 1 0,-2 1 0,-15 7 0,16-10 0,6-4 0,18-13 0,3 0 0,-9 1 0,-3 6 0,-19 5 0,9-1 0,-2 2 0,17-7 0,-29 12 0,21-6 0,-27 9 0,34-11 0,-3-2 0,17-11 0,-1 3 0,2-5 0,3 0 0,1 1 0,1-1 0,-1 2 0,2-2 0,-1 1 0,3-3 0,1-1 0,2 1 0,-3 1 0,0-2 0,0 3 0,0-1 0,-26 50 0,-13 20 0,17-24 0,1 0 0,-2-4 0,4-4 0,3 3 0,5-21 0,11-18 0,2-3 0,1 1 0,0 0 0,-1 2 0,-7 11 0,6 5 0,-7 11 0,8-13 0,-4 2 0,-1 3 0,5-4 0,-6 17 0,8-19 0,-2 1 0,0-2 0,0-4 0,-1 6 0,1 11 0,1-15 0,2 15 0,-7 3 0,6-16 0,-4 15 0,2-20 0,2 7 0,-4-1 0,4 1 0,-1-7 0,-1-1 0,-1 9 0,-1-5 0,2 6 0,-3-2 0,1 4 0,0 9 0,2 0 0,3 0 0,-5 6 0,4 10 0,-3-6 0,4 4 0,0-21 0,0-2 0,0-7 0,0 7 0,0 9 0,2-5 0,-1 10 0,4-19 0,-4 5 0,2-11 0,-3-1 0,5 10 0,1 0 0,6 17 0,2 2 0,4 12 0,1-10 0,-5-3 0,-2-9 0,-6-16 0,0 5 0,1-10 0,1 3 0,22 23 0,-16-17 0,24 27 0,-19-20 0,3 3 0,3 0 0,-16-17 0,4 1 0,-10-9 0,5 6 0,-1-3 0,5 9 0,-2-6 0,1 2 0,-6-6 0,1-2 0,-5-1 0,1-1 0,2 4 0,6 5 0,14 7 0,-7-5 0,3 2 0,-13-14 0,0 5 0,-2-4 0,4 4 0,-4-3 0,2 1 0,-2 0 0,2-1 0,14 12 0,11 9 0,-4-5 0,2 0 0,-23-16 0,2-1 0,7 6 0,-7-3 0,6 2 0,-10-4 0,12 4 0,4 3 0,20 7 0,-16-6 0,2 0 0,-20-10 0,0 3 0,-2-5 0,0 2 0,-1 0 0,1-1 0,0 1 0,0 0 0,-1-2 0,1 5 0,6-3 0,-3 1 0,6 1 0,-6-3 0,-2 3 0,1-4 0,-1 5 0,2-3 0,4 6 0,-2-2 0,3 2 0,-3-4 0,-3 1 0,2 0 0,-3-3 0,0 1 0,-3-1 0,1-2 0,-1 2 0,2-2 0,1 2 0,0-1 0,-2 3 0,3-3 0,-4 1 0,2 0 0,-1-2 0,-4 5 0,2-5 0,-2 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7:06:08.877"/>
    </inkml:context>
    <inkml:brush xml:id="br0">
      <inkml:brushProperty name="width" value="0.05" units="cm"/>
      <inkml:brushProperty name="height" value="0.05" units="cm"/>
      <inkml:brushProperty name="color" value="#446572"/>
    </inkml:brush>
  </inkml:definitions>
  <inkml:trace contextRef="#ctx0" brushRef="#br0">1 0 24575,'0'7'0,"0"0"0,0-2 0,0 4 0,2-1 0,-2 3 0,2-3 0,1 1 0,-3-4 0,4 2 0,-3-2 0,1-1 0,0-1 0,-1 1 0,1-1 0,0-1 0,-2 3 0,4-3 0,-3 3 0,3 0 0,-3-1 0,3 5 0,-1-3 0,1 5 0,-1-3 0,1-1 0,-1 0 0,-1-2 0,2-1 0,-1 1 0,0 0 0,-1-1 0,0-1 0,-2 1 0,3-1 0,-1-1 0,-2 3 0,8 3 0,-4 4 0,4 3 0,-1 0 0,-4-7 0,2 1 0,-5-4 0,2-3 0,-2 3 0,2-3 0,0 1 0,-1 1 0,1-1 0,-2 1 0,2-1 0,-1 1 0,1-3 0,-2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17:06:10.552"/>
    </inkml:context>
    <inkml:brush xml:id="br0">
      <inkml:brushProperty name="width" value="0.05" units="cm"/>
      <inkml:brushProperty name="height" value="0.05" units="cm"/>
      <inkml:brushProperty name="color" value="#446572"/>
    </inkml:brush>
  </inkml:definitions>
  <inkml:trace contextRef="#ctx0" brushRef="#br0">238 1 24575,'-8'0'0,"1"0"0,-3 2 0,-3 2 0,-9-1 0,6 0 0,3-1 0,7-2 0,3 2 0,-2-2 0,0 3 0,0-3 0,1 2 0,1 0 0,-1-1 0,3 3 0,-3-3 0,1 1 0,1 0 0,-3-2 0,3 2 0,-1 0 0,-1-1 0,1 3 0,-4-3 0,4 3 0,-3-4 0,3 5 0,-4-3 0,2 3 0,-2-2 0,2-1 0,2 0 0,-1-2 0,3 4 0,-3-3 0,4 3 0,-5-3 0,5 3 0,-4-4 0,3 5 0,-3-3 0,1 7 0,-2-1 0,0 2 0,3-4 0,0-3 0,2-1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2T21:11:22.281"/>
    </inkml:context>
    <inkml:brush xml:id="br0">
      <inkml:brushProperty name="width" value="0.05292" units="cm"/>
      <inkml:brushProperty name="height" value="0.05292" units="cm"/>
      <inkml:brushProperty name="color" value="#E56249"/>
    </inkml:brush>
  </inkml:definitions>
  <inkml:trace contextRef="#ctx0" brushRef="#br0">2171 238 24575,'-11'6'0,"-19"13"0,-1-2 0,-13 11 0,8-5 0,4-7 0,6 1 0,-4-1 0,3 2 0,1 1 0,1 0 0,0 2 0,3-4 0,-8 6 0,15-14 0,-5 4 0,8-3 0,-19 11 0,-3 1 0,-16 4 0,3-4 0,-2-4 0,10 1 0,5-6 0,11-1 0,-3-3 0,-2 1 0,-7 0 0,-3 4 0,6-2 0,6 1 0,5 0 0,-2-1 0,-2 1 0,-6-1 0,9-1 0,3-4 0,2 5 0,1-3 0,-8 3 0,-2 2 0,2-2 0,2 2 0,6-4 0,2 2 0,0-2 0,-7 2 0,3-1 0,-3 0 0,4 0 0,-4 3 0,-3 1 0,-4-2 0,-13 5 0,15-7 0,-10 6 0,20-7 0,-4 3 0,7-3 0,1-1 0,3-3 0,5-2 0,-1 0 0,-2 4 0,-2 1 0,-3 7 0,-1 0 0,-1 8 0,-5 7 0,4-5 0,-1 2 0,6-11 0,-1 2 0,-1 15 0,2-14 0,-2 16 0,5-23 0,2 1 0,0 1 0,0-1 0,-1 3 0,0-4 0,-2 5 0,2-8 0,-7 20 0,3-5 0,-5 6 0,8-11 0,-6 0 0,4 10 0,-7 1 0,4 8 0,0-13 0,3-7 0,4-8 0,-2 1 0,2-2 0,-2 2 0,-3 8 0,1-4 0,-5 10 0,5-8 0,0-2 0,5-7 0,2-6 0,-6 15 0,1-3 0,-9 24 0,5-10 0,1-2 0,3-3 0,5-17 0,-2 4 0,2-6 0,1 0 0,-1 2 0,0-1 0,-1 4 0,-1 6 0,0 7 0,-4 28 0,2-8 0,-2 4 0,4-22 0,-5 0 0,6-6 0,-6 18 0,5-21 0,1 5 0,0-3 0,3-1 0,-5 6 0,5-7 0,-2-5 0,2 0 0,-1-6 0,1 10 0,-3 20 0,2-7 0,-1 13 0,1-27 0,-1-3 0,1 1 0,0-2 0,0 1 0,0-3 0,0-5 0,1 14 0,-2 21 0,-2 8 0,-2 17 0,0-10 0,3-10 0,0 8 0,3-11 0,0-8 0,0-7 0,0-13 0,3 24 0,-3-10 0,3 24 0,-2-32 0,0 11 0,2-13 0,0 14 0,1-8 0,-1 4 0,0-15 0,-3-2 0,3 1 0,-3 1 0,4 5 0,-3-6 0,1 0 0,-1-5 0,-1 0 0,1 3 0,0-2 0,1 6 0,-1-4 0,1 3 0,-1-3 0,-1 7 0,3 10 0,0-4 0,1 2 0,0-5 0,-2-9 0,0 4 0,-2-10 0,1 3 0,0 0 0,3 6 0,2 4 0,-2-3 0,1 0 0,-3-7 0,-1 0 0,0-2 0,0 4 0,0-3 0,2 1 0,-2 0 0,2 4 0,-1 0 0,1 0 0,-3-5 0,2-1 0,-2 0 0,3 5 0,-1 5 0,3 3 0,-3-1 0,2-3 0,-3-6 0,1 0 0,-1-1 0,0-2 0,4 15 0,1-8 0,-2 7 0,1-8 0,-3-1 0,3 2 0,-1 2 0,2-1 0,-3-6 0,1 1 0,3 3 0,-1 2 0,4 1 0,-4-3 0,-1-3 0,1-2 0,-1-1 0,3 2 0,-1-1 0,0 0 0,-1-1 0,-1 1 0,1-1 0,-1-1 0,0 1 0,-1-1 0,0 1 0,7 6 0,1 1 0,7 5 0,-1 0 0,0-4 0,-1 0 0,-2-4 0,-6-3 0,1 1 0,-4-3 0,6 4 0,11 3 0,2-3 0,6 6 0,12-2 0,-6 3 0,26-2 0,-8-1 0,5-7 0,-7 1 0,3-2 0,-9 1 0,-1 1 0,-15-5 0,-14 2 0,-5-2 0,-8-1 0,8-1 0,-5 1 0,12-1 0,4 0 0,19 1 0,3-3 0,-2 3 0,-13 0 0,-8 1 0,-1 0 0,-1 0 0,2 0 0,-2 0 0,7 3 0,1 0 0,0 1 0,-5 0 0,-7-4 0,0 3 0,-4 0 0,2 0 0,1 0 0,1-1 0,0 2 0,0-4 0,-1 4 0,-2-4 0,6 4 0,-5-2 0,9 2 0,-5-2 0,0 1 0,21-3 0,-18 2 0,26-2 0,-12 0 0,-9 0 0,6 0 0,-22 0 0,12 0 0,-8 0 0,11 0 0,-7 0 0,4 0 0,1 0 0,8 0 0,-5 0 0,24 0 0,-19 0 0,31 2 0,-21-1 0,15 1 0,-32-2 0,12-2 0,-17 2 0,5-2 0,6 0 0,-10 1 0,0-1 0,2 2 0,-5 0 0,6 0 0,-3-2 0,6-1 0,28-2 0,-15 2 0,32-2 0,-35 2 0,2-2 0,2-4 0,-1 4 0,8-1 0,-2-2 0,-3 5 0,-10-5 0,1 3 0,-6 0 0,1 0 0,-5 2 0,-1-1 0,-8 4 0,11-3 0,-8-1 0,3 3 0,-1-5 0,-3 1 0,4 2 0,1-4 0,-4 3 0,5-4 0,-1-1 0,7-1 0,-1 0 0,-7 3 0,-3-3 0,0 1 0,5-7 0,-4 4 0,13-7 0,-17 10 0,13-10 0,-6-1 0,3-1 0,7-5 0,-11 9 0,4 2 0,-9 3 0,-3 4 0,2-1 0,-3 0 0,5-2 0,0-2 0,3-1 0,6-4 0,1 0 0,23-11 0,-23 14 0,9-4 0,-26 15 0,3-3 0,-3 2 0,6-2 0,-5 2 0,0 1 0,1-1 0,3 0 0,3-3 0,6-2 0,-10 5 0,2-2 0,-9 5 0,5-4 0,-1 2 0,1-1 0,0 1 0,-8 3 0,3-3 0,13-4 0,-8 2 0,10-3 0,-16 7 0,2-2-6784,-1 0 6784,11-11 0,5-2 0,8-8 0,-5 3 0,-9 10 0,-5-1 0,-6 7 6784,7-7-6784,2-7 0,-1 4 0,4-8 0,-9 13 0,2-6 0,4-6 0,-7 10 0,9-14 0,-11 15 0,3-11 0,-4 6 0,0 1 0,2-2 0,-3 8 0,2-6 0,-2-2 0,1-3 0,8-27 0,-8 25 0,7-10 0,-11 28 0,1-1 0,-1-1 0,2-8 0,1-5 0,-1 2 0,1 3 0,-2 9 0,0-3 0,-1-5 0,0-6 0,-3-24 0,2 22 0,-3-20 0,1 29 0,1-10 0,0-7 0,0-3 0,0 1 0,-6-8 0,5 21 0,-9-18 0,8 16 0,-7-3 0,5 5 0,0 6 0,1 1 0,1 0 0,-1 0 0,-5-9 0,4 9 0,-10-10 0,10 14 0,-4-4 0,4 4 0,2 4 0,-3-6 0,1 5 0,-1-6 0,1 6 0,-5-8 0,0 3 0,-3-2 0,2 4 0,6 3 0,2 2 0,0-1 0,1 2 0,0-2 0,-2-1 0,-6-3 0,6 1 0,-10-8 0,7 5 0,0-1 0,0 3 0,5 3 0,-8-8 0,1 3 0,0-2 0,2 4 0,1 1 0,2 2 0,-6-6 0,4 5 0,-1-2 0,2 5 0,5 0 0,-3 2 0,-4-4 0,1 0 0,-10-5 0,9 5 0,-4-3 0,7 6 0,-3-2 0,-4-4 0,-1 2 0,2-3 0,2 6 0,4-2 0,-2 1 0,-8-6 0,0 0 0,0 1 0,2-2 0,6 7 0,-2-5 0,-14-7 0,11 3 0,-10-2 0,14 7 0,-3-1 0,-7-6 0,5 4 0,-4-3 0,14 9 0,-5-3 0,3 1 0,-6-5 0,6 5 0,-7-7 0,7 6 0,-8-11 0,3 2 0,1 0 0,1 3 0,7 8 0,0 1 0,1 1 0,-1 0 0,1-5 0,0 2 0,0-3 0,8-3 0,-3 0 0,4-1 0,2-3 0,-5 1 0,5-5 0,-4-3 0,0-2 0,2 2 0,-1-3 0,-1 0 0,0 3 0,-2-3 0,-1 11 0,0-3 0,2 3 0,2-12 0,-1 3 0,3-16 0,-7 19 0,7-14 0,-7 18 0,4-7 0,-3 8 0,1-6 0,-3 10 0,5-13 0,-3 8 0,3-2 0,0-5 0,-1 7 0,6-19 0,-5 11 0,3-4 0,-5 7 0,1 3 0,1-3 0,-3 6 0,3-1 0,-6 8 0,1 0 0,0-1 0,-2 5 0,3-6 0,-2-8 0,0 8 0,-1-13 0,0 11 0,-2-5 0,-1-2 0,-4-3 0,2 4 0,-1 4 0,1 1 0,3 5 0,-6-8 0,-1 3 0,-3-6 0,3 7 0,2 3 0,0-1 0,-1 3 0,-3-6 0,0 1 0,3 4 0,2-7 0,0 8 0,2-4 0,-1 4 0,2 1 0,-3-1 0,3 1 0,-2-8 0,0 3 0,-5-13 0,1 5 0,-6-12 0,-2 1 0,-7-21 0,9 23 0,-2-6 0,15 30 0,-2-2 0,-8-7 0,3 6 0,-8-13 0,9 14 0,-1-6 0,-3 1 0,2 2 0,-11-8 0,1 0 0,3 5 0,-7-8 0,16 17 0,-8-7 0,9 9 0,-1-2 0,-4 3 0,2-3 0,-1 2 0,2-2 0,-6-2 0,-9 0 0,3 0 0,-9-2 0,16 4 0,-28-5 0,14 4 0,-17-2 0,18 5 0,13 0 0,-1 2 0,1 0 0,-6-1 0,0 2 0,4 0 0,4-1 0,-7 1 0,-5-1 0,-12 1 0,5 2 0,-33-2 0,29 2 0,-32 1 0,37-3 0,-6 5 0,8-2 0,4 0 0,-5-1 0,15-1 0,-8 0 0,9 2 0,-6-1 0,-5 5 0,-7-2 0,-1 2 0,2-4 0,2 3 0,13-6 0,2 5 0,6-4 0,1 0 0,-1 2 0,2-3 0,0 1 0,2 0 0,-4-1 0,3 2 0,-5 0 0,4 0 0,-6 1 0,-7 4 0,4-3 0,-4 3 0,12-5 0,2 0 0,-3 0 0,2 0 0,-3 1 0,-2 2 0,2-3 0,-2 3 0,7-5 0,0 2 0,-1-1 0,-1 2 0,-5 2 0,-3 0 0,1 1 0,2-1 0,4-4 0,2 0 0,1 0 0,0 0 0,1 1 0,-3 1 0,1-1 0,-3 2 0,1-3 0,1 1 0,-2 1 0,3-1 0,-1 0 0,1 1 0,0-1 0,0 0 0,2-1 0,-3 1 0,0 0 0,0 1 0,-3 0 0,4-1 0,-1 1 0,3-3 0,-3 2 0,3-1 0,-4 0 0,3 1 0,-1-1 0,0 2 0,0-1 0,1-1 0,0 1 0,0-2 0,2 2 0,-1-1 0,1 0 0,-1-1 0,0 1 0,0-1 0,2 2 0,-2-1 0,1 0 0,0 1 0,-1-2 0,1 2 0,-1 0 0,1-1 0,-1 1 0,1-2 0,0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543D43-1B60-3D4F-87A4-6438757DFEE3}" type="datetimeFigureOut">
              <a:rPr lang="en-NL" smtClean="0"/>
              <a:t>01/10/2024</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ACF4D0-1394-6642-AD46-59082C2806AE}" type="slidenum">
              <a:rPr lang="en-NL" smtClean="0"/>
              <a:t>‹#›</a:t>
            </a:fld>
            <a:endParaRPr lang="en-NL"/>
          </a:p>
        </p:txBody>
      </p:sp>
    </p:spTree>
    <p:extLst>
      <p:ext uri="{BB962C8B-B14F-4D97-AF65-F5344CB8AC3E}">
        <p14:creationId xmlns:p14="http://schemas.microsoft.com/office/powerpoint/2010/main" val="3841182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NL" sz="1200" dirty="0">
                <a:solidFill>
                  <a:srgbClr val="446572"/>
                </a:solidFill>
                <a:latin typeface="Caecilia LT Std Roman" panose="02060503050505020204" pitchFamily="18" charset="77"/>
              </a:rPr>
              <a:t>Historical background</a:t>
            </a:r>
          </a:p>
          <a:p>
            <a:pPr>
              <a:lnSpc>
                <a:spcPct val="150000"/>
              </a:lnSpc>
            </a:pPr>
            <a:r>
              <a:rPr lang="en-NL" sz="1200" dirty="0">
                <a:solidFill>
                  <a:srgbClr val="446572"/>
                </a:solidFill>
                <a:latin typeface="Caecilia LT Std Roman" panose="02060503050505020204" pitchFamily="18" charset="77"/>
              </a:rPr>
              <a:t>Why are they extracting? How much?</a:t>
            </a:r>
          </a:p>
          <a:p>
            <a:pPr>
              <a:lnSpc>
                <a:spcPct val="150000"/>
              </a:lnSpc>
            </a:pPr>
            <a:r>
              <a:rPr lang="en-NL" sz="1200" dirty="0">
                <a:solidFill>
                  <a:srgbClr val="446572"/>
                </a:solidFill>
                <a:latin typeface="Caecilia LT Std Roman" panose="02060503050505020204" pitchFamily="18" charset="77"/>
              </a:rPr>
              <a:t>Damages, figures</a:t>
            </a:r>
          </a:p>
          <a:p>
            <a:pPr>
              <a:lnSpc>
                <a:spcPct val="150000"/>
              </a:lnSpc>
            </a:pPr>
            <a:r>
              <a:rPr lang="en-NL" sz="1200" dirty="0">
                <a:solidFill>
                  <a:srgbClr val="446572"/>
                </a:solidFill>
                <a:latin typeface="Caecilia LT Std Roman" panose="02060503050505020204" pitchFamily="18" charset="77"/>
              </a:rPr>
              <a:t>What do locals think about this?</a:t>
            </a:r>
          </a:p>
          <a:p>
            <a:pPr>
              <a:lnSpc>
                <a:spcPct val="150000"/>
              </a:lnSpc>
            </a:pPr>
            <a:r>
              <a:rPr lang="en-NL" sz="1200" dirty="0">
                <a:solidFill>
                  <a:srgbClr val="446572"/>
                </a:solidFill>
                <a:latin typeface="Caecilia LT Std Roman" panose="02060503050505020204" pitchFamily="18" charset="77"/>
              </a:rPr>
              <a:t>Controversies</a:t>
            </a:r>
          </a:p>
          <a:p>
            <a:endParaRPr lang="en-NL" dirty="0"/>
          </a:p>
        </p:txBody>
      </p:sp>
      <p:sp>
        <p:nvSpPr>
          <p:cNvPr id="4" name="Slide Number Placeholder 3"/>
          <p:cNvSpPr>
            <a:spLocks noGrp="1"/>
          </p:cNvSpPr>
          <p:nvPr>
            <p:ph type="sldNum" sz="quarter" idx="5"/>
          </p:nvPr>
        </p:nvSpPr>
        <p:spPr/>
        <p:txBody>
          <a:bodyPr/>
          <a:lstStyle/>
          <a:p>
            <a:fld id="{49ACF4D0-1394-6642-AD46-59082C2806AE}" type="slidenum">
              <a:rPr lang="en-NL" smtClean="0"/>
              <a:t>10</a:t>
            </a:fld>
            <a:endParaRPr lang="en-NL"/>
          </a:p>
        </p:txBody>
      </p:sp>
    </p:spTree>
    <p:extLst>
      <p:ext uri="{BB962C8B-B14F-4D97-AF65-F5344CB8AC3E}">
        <p14:creationId xmlns:p14="http://schemas.microsoft.com/office/powerpoint/2010/main" val="973392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73225-4E61-3C4E-98DF-E915C4182A5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4D00C8DF-204D-E943-8E07-5852A8B07B6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FE42CFB9-B9C4-3543-804A-8B8597915585}"/>
              </a:ext>
            </a:extLst>
          </p:cNvPr>
          <p:cNvSpPr>
            <a:spLocks noGrp="1"/>
          </p:cNvSpPr>
          <p:nvPr>
            <p:ph type="dt" sz="half" idx="10"/>
          </p:nvPr>
        </p:nvSpPr>
        <p:spPr/>
        <p:txBody>
          <a:bodyPr/>
          <a:lstStyle/>
          <a:p>
            <a:fld id="{3496C4C6-53D0-444B-8E94-A0B808FD2252}" type="datetimeFigureOut">
              <a:rPr lang="en-NL" smtClean="0"/>
              <a:t>30/09/2024</a:t>
            </a:fld>
            <a:endParaRPr lang="en-NL"/>
          </a:p>
        </p:txBody>
      </p:sp>
      <p:sp>
        <p:nvSpPr>
          <p:cNvPr id="5" name="Footer Placeholder 4">
            <a:extLst>
              <a:ext uri="{FF2B5EF4-FFF2-40B4-BE49-F238E27FC236}">
                <a16:creationId xmlns:a16="http://schemas.microsoft.com/office/drawing/2014/main" id="{79688A70-3DEB-2647-854B-986458F348D8}"/>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17B7B5AB-B8D4-F64D-BFA0-ED4CCBCBAFF8}"/>
              </a:ext>
            </a:extLst>
          </p:cNvPr>
          <p:cNvSpPr>
            <a:spLocks noGrp="1"/>
          </p:cNvSpPr>
          <p:nvPr>
            <p:ph type="sldNum" sz="quarter" idx="12"/>
          </p:nvPr>
        </p:nvSpPr>
        <p:spPr/>
        <p:txBody>
          <a:bodyPr/>
          <a:lstStyle/>
          <a:p>
            <a:fld id="{640927EC-8571-7841-8C14-88E1426BD035}" type="slidenum">
              <a:rPr lang="en-NL" smtClean="0"/>
              <a:t>‹#›</a:t>
            </a:fld>
            <a:endParaRPr lang="en-NL"/>
          </a:p>
        </p:txBody>
      </p:sp>
    </p:spTree>
    <p:extLst>
      <p:ext uri="{BB962C8B-B14F-4D97-AF65-F5344CB8AC3E}">
        <p14:creationId xmlns:p14="http://schemas.microsoft.com/office/powerpoint/2010/main" val="11329366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2C645-4408-9C48-BBAC-EEE912CD3C0B}"/>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244A5ADC-9A52-954A-8031-76ABFE340FF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1D28DBEA-EEFF-6D41-82B3-8AA6ABBD8BA8}"/>
              </a:ext>
            </a:extLst>
          </p:cNvPr>
          <p:cNvSpPr>
            <a:spLocks noGrp="1"/>
          </p:cNvSpPr>
          <p:nvPr>
            <p:ph type="dt" sz="half" idx="10"/>
          </p:nvPr>
        </p:nvSpPr>
        <p:spPr/>
        <p:txBody>
          <a:bodyPr/>
          <a:lstStyle/>
          <a:p>
            <a:fld id="{3496C4C6-53D0-444B-8E94-A0B808FD2252}" type="datetimeFigureOut">
              <a:rPr lang="en-NL" smtClean="0"/>
              <a:t>30/09/2024</a:t>
            </a:fld>
            <a:endParaRPr lang="en-NL"/>
          </a:p>
        </p:txBody>
      </p:sp>
      <p:sp>
        <p:nvSpPr>
          <p:cNvPr id="5" name="Footer Placeholder 4">
            <a:extLst>
              <a:ext uri="{FF2B5EF4-FFF2-40B4-BE49-F238E27FC236}">
                <a16:creationId xmlns:a16="http://schemas.microsoft.com/office/drawing/2014/main" id="{9C71D98A-65E4-1949-9842-E6B59468D331}"/>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FD86D93E-B3DD-9143-8825-ECAC3D72DB50}"/>
              </a:ext>
            </a:extLst>
          </p:cNvPr>
          <p:cNvSpPr>
            <a:spLocks noGrp="1"/>
          </p:cNvSpPr>
          <p:nvPr>
            <p:ph type="sldNum" sz="quarter" idx="12"/>
          </p:nvPr>
        </p:nvSpPr>
        <p:spPr/>
        <p:txBody>
          <a:bodyPr/>
          <a:lstStyle/>
          <a:p>
            <a:fld id="{640927EC-8571-7841-8C14-88E1426BD035}" type="slidenum">
              <a:rPr lang="en-NL" smtClean="0"/>
              <a:t>‹#›</a:t>
            </a:fld>
            <a:endParaRPr lang="en-NL"/>
          </a:p>
        </p:txBody>
      </p:sp>
    </p:spTree>
    <p:extLst>
      <p:ext uri="{BB962C8B-B14F-4D97-AF65-F5344CB8AC3E}">
        <p14:creationId xmlns:p14="http://schemas.microsoft.com/office/powerpoint/2010/main" val="3985508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6D287C-8F2A-8142-A3A1-8F83E8BB94D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7DD9E51C-41C1-2945-9B87-B745FA549C0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40765379-06D8-FD41-8133-77270C9387EC}"/>
              </a:ext>
            </a:extLst>
          </p:cNvPr>
          <p:cNvSpPr>
            <a:spLocks noGrp="1"/>
          </p:cNvSpPr>
          <p:nvPr>
            <p:ph type="dt" sz="half" idx="10"/>
          </p:nvPr>
        </p:nvSpPr>
        <p:spPr/>
        <p:txBody>
          <a:bodyPr/>
          <a:lstStyle/>
          <a:p>
            <a:fld id="{3496C4C6-53D0-444B-8E94-A0B808FD2252}" type="datetimeFigureOut">
              <a:rPr lang="en-NL" smtClean="0"/>
              <a:t>30/09/2024</a:t>
            </a:fld>
            <a:endParaRPr lang="en-NL"/>
          </a:p>
        </p:txBody>
      </p:sp>
      <p:sp>
        <p:nvSpPr>
          <p:cNvPr id="5" name="Footer Placeholder 4">
            <a:extLst>
              <a:ext uri="{FF2B5EF4-FFF2-40B4-BE49-F238E27FC236}">
                <a16:creationId xmlns:a16="http://schemas.microsoft.com/office/drawing/2014/main" id="{90F182C5-6F38-AA43-AC9D-92440E0177F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F7CADE93-C5C8-BD40-9C69-CB547F57ACFE}"/>
              </a:ext>
            </a:extLst>
          </p:cNvPr>
          <p:cNvSpPr>
            <a:spLocks noGrp="1"/>
          </p:cNvSpPr>
          <p:nvPr>
            <p:ph type="sldNum" sz="quarter" idx="12"/>
          </p:nvPr>
        </p:nvSpPr>
        <p:spPr/>
        <p:txBody>
          <a:bodyPr/>
          <a:lstStyle/>
          <a:p>
            <a:fld id="{640927EC-8571-7841-8C14-88E1426BD035}" type="slidenum">
              <a:rPr lang="en-NL" smtClean="0"/>
              <a:t>‹#›</a:t>
            </a:fld>
            <a:endParaRPr lang="en-NL"/>
          </a:p>
        </p:txBody>
      </p:sp>
    </p:spTree>
    <p:extLst>
      <p:ext uri="{BB962C8B-B14F-4D97-AF65-F5344CB8AC3E}">
        <p14:creationId xmlns:p14="http://schemas.microsoft.com/office/powerpoint/2010/main" val="2684405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31861-DA69-9B41-A0DA-5A467F7F355A}"/>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0A01248D-7270-EB4D-9E67-2ADF49595E4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644B0489-0CF4-6547-AB5E-C878A31215F7}"/>
              </a:ext>
            </a:extLst>
          </p:cNvPr>
          <p:cNvSpPr>
            <a:spLocks noGrp="1"/>
          </p:cNvSpPr>
          <p:nvPr>
            <p:ph type="dt" sz="half" idx="10"/>
          </p:nvPr>
        </p:nvSpPr>
        <p:spPr/>
        <p:txBody>
          <a:bodyPr/>
          <a:lstStyle/>
          <a:p>
            <a:fld id="{3496C4C6-53D0-444B-8E94-A0B808FD2252}" type="datetimeFigureOut">
              <a:rPr lang="en-NL" smtClean="0"/>
              <a:t>30/09/2024</a:t>
            </a:fld>
            <a:endParaRPr lang="en-NL"/>
          </a:p>
        </p:txBody>
      </p:sp>
      <p:sp>
        <p:nvSpPr>
          <p:cNvPr id="5" name="Footer Placeholder 4">
            <a:extLst>
              <a:ext uri="{FF2B5EF4-FFF2-40B4-BE49-F238E27FC236}">
                <a16:creationId xmlns:a16="http://schemas.microsoft.com/office/drawing/2014/main" id="{A7ED07B2-E3EA-544A-BB7B-8432794A0026}"/>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29C5CC02-F84C-4844-BA66-B118A9C5E02D}"/>
              </a:ext>
            </a:extLst>
          </p:cNvPr>
          <p:cNvSpPr>
            <a:spLocks noGrp="1"/>
          </p:cNvSpPr>
          <p:nvPr>
            <p:ph type="sldNum" sz="quarter" idx="12"/>
          </p:nvPr>
        </p:nvSpPr>
        <p:spPr/>
        <p:txBody>
          <a:bodyPr/>
          <a:lstStyle/>
          <a:p>
            <a:fld id="{640927EC-8571-7841-8C14-88E1426BD035}" type="slidenum">
              <a:rPr lang="en-NL" smtClean="0"/>
              <a:t>‹#›</a:t>
            </a:fld>
            <a:endParaRPr lang="en-NL"/>
          </a:p>
        </p:txBody>
      </p:sp>
    </p:spTree>
    <p:extLst>
      <p:ext uri="{BB962C8B-B14F-4D97-AF65-F5344CB8AC3E}">
        <p14:creationId xmlns:p14="http://schemas.microsoft.com/office/powerpoint/2010/main" val="238627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4B537-D28A-4440-8AC6-83093AC7701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94542833-B49D-8041-89F1-447B82EF7C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5B4F0F2-9342-A24E-80E2-802F7D3C5515}"/>
              </a:ext>
            </a:extLst>
          </p:cNvPr>
          <p:cNvSpPr>
            <a:spLocks noGrp="1"/>
          </p:cNvSpPr>
          <p:nvPr>
            <p:ph type="dt" sz="half" idx="10"/>
          </p:nvPr>
        </p:nvSpPr>
        <p:spPr/>
        <p:txBody>
          <a:bodyPr/>
          <a:lstStyle/>
          <a:p>
            <a:fld id="{3496C4C6-53D0-444B-8E94-A0B808FD2252}" type="datetimeFigureOut">
              <a:rPr lang="en-NL" smtClean="0"/>
              <a:t>30/09/2024</a:t>
            </a:fld>
            <a:endParaRPr lang="en-NL"/>
          </a:p>
        </p:txBody>
      </p:sp>
      <p:sp>
        <p:nvSpPr>
          <p:cNvPr id="5" name="Footer Placeholder 4">
            <a:extLst>
              <a:ext uri="{FF2B5EF4-FFF2-40B4-BE49-F238E27FC236}">
                <a16:creationId xmlns:a16="http://schemas.microsoft.com/office/drawing/2014/main" id="{42C5C6DB-DB05-0947-87C3-109A9FD5A328}"/>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7D4D3CA3-6E10-9847-912E-C19CACB8718C}"/>
              </a:ext>
            </a:extLst>
          </p:cNvPr>
          <p:cNvSpPr>
            <a:spLocks noGrp="1"/>
          </p:cNvSpPr>
          <p:nvPr>
            <p:ph type="sldNum" sz="quarter" idx="12"/>
          </p:nvPr>
        </p:nvSpPr>
        <p:spPr/>
        <p:txBody>
          <a:bodyPr/>
          <a:lstStyle/>
          <a:p>
            <a:fld id="{640927EC-8571-7841-8C14-88E1426BD035}" type="slidenum">
              <a:rPr lang="en-NL" smtClean="0"/>
              <a:t>‹#›</a:t>
            </a:fld>
            <a:endParaRPr lang="en-NL"/>
          </a:p>
        </p:txBody>
      </p:sp>
    </p:spTree>
    <p:extLst>
      <p:ext uri="{BB962C8B-B14F-4D97-AF65-F5344CB8AC3E}">
        <p14:creationId xmlns:p14="http://schemas.microsoft.com/office/powerpoint/2010/main" val="2481381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29F26-CE60-E040-87DA-941E81842298}"/>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9D9EFDC9-8E98-DB40-8606-86842707A68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E10ACF91-C10E-8B42-96E6-0F5C26CB06C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A5F83261-85A9-A141-90EE-C945EFD1299D}"/>
              </a:ext>
            </a:extLst>
          </p:cNvPr>
          <p:cNvSpPr>
            <a:spLocks noGrp="1"/>
          </p:cNvSpPr>
          <p:nvPr>
            <p:ph type="dt" sz="half" idx="10"/>
          </p:nvPr>
        </p:nvSpPr>
        <p:spPr/>
        <p:txBody>
          <a:bodyPr/>
          <a:lstStyle/>
          <a:p>
            <a:fld id="{3496C4C6-53D0-444B-8E94-A0B808FD2252}" type="datetimeFigureOut">
              <a:rPr lang="en-NL" smtClean="0"/>
              <a:t>30/09/2024</a:t>
            </a:fld>
            <a:endParaRPr lang="en-NL"/>
          </a:p>
        </p:txBody>
      </p:sp>
      <p:sp>
        <p:nvSpPr>
          <p:cNvPr id="6" name="Footer Placeholder 5">
            <a:extLst>
              <a:ext uri="{FF2B5EF4-FFF2-40B4-BE49-F238E27FC236}">
                <a16:creationId xmlns:a16="http://schemas.microsoft.com/office/drawing/2014/main" id="{6DEF2C37-0983-5743-8946-CBE68467A368}"/>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F7008309-E1AE-F34E-A24D-45BAD0191FAD}"/>
              </a:ext>
            </a:extLst>
          </p:cNvPr>
          <p:cNvSpPr>
            <a:spLocks noGrp="1"/>
          </p:cNvSpPr>
          <p:nvPr>
            <p:ph type="sldNum" sz="quarter" idx="12"/>
          </p:nvPr>
        </p:nvSpPr>
        <p:spPr/>
        <p:txBody>
          <a:bodyPr/>
          <a:lstStyle/>
          <a:p>
            <a:fld id="{640927EC-8571-7841-8C14-88E1426BD035}" type="slidenum">
              <a:rPr lang="en-NL" smtClean="0"/>
              <a:t>‹#›</a:t>
            </a:fld>
            <a:endParaRPr lang="en-NL"/>
          </a:p>
        </p:txBody>
      </p:sp>
    </p:spTree>
    <p:extLst>
      <p:ext uri="{BB962C8B-B14F-4D97-AF65-F5344CB8AC3E}">
        <p14:creationId xmlns:p14="http://schemas.microsoft.com/office/powerpoint/2010/main" val="712977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5F918-F2A9-2F4C-925E-78DF6F7AAC25}"/>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DC56232C-6A1E-5A41-AE7A-2F6B6D231D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F6AECE7-FDAF-F94F-88E2-D5F2C2D8115B}"/>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0F4E55F8-7211-AA43-A147-9B2803507F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FFF4B9C-25DF-1548-B108-515123D9FBE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E63B74FD-58E3-B543-A3B2-4111D1A397BA}"/>
              </a:ext>
            </a:extLst>
          </p:cNvPr>
          <p:cNvSpPr>
            <a:spLocks noGrp="1"/>
          </p:cNvSpPr>
          <p:nvPr>
            <p:ph type="dt" sz="half" idx="10"/>
          </p:nvPr>
        </p:nvSpPr>
        <p:spPr/>
        <p:txBody>
          <a:bodyPr/>
          <a:lstStyle/>
          <a:p>
            <a:fld id="{3496C4C6-53D0-444B-8E94-A0B808FD2252}" type="datetimeFigureOut">
              <a:rPr lang="en-NL" smtClean="0"/>
              <a:t>30/09/2024</a:t>
            </a:fld>
            <a:endParaRPr lang="en-NL"/>
          </a:p>
        </p:txBody>
      </p:sp>
      <p:sp>
        <p:nvSpPr>
          <p:cNvPr id="8" name="Footer Placeholder 7">
            <a:extLst>
              <a:ext uri="{FF2B5EF4-FFF2-40B4-BE49-F238E27FC236}">
                <a16:creationId xmlns:a16="http://schemas.microsoft.com/office/drawing/2014/main" id="{9E2189DC-52B2-DB44-B4DA-F85D98383F1B}"/>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7166222E-CCAD-9441-BBF1-8C726A905BAA}"/>
              </a:ext>
            </a:extLst>
          </p:cNvPr>
          <p:cNvSpPr>
            <a:spLocks noGrp="1"/>
          </p:cNvSpPr>
          <p:nvPr>
            <p:ph type="sldNum" sz="quarter" idx="12"/>
          </p:nvPr>
        </p:nvSpPr>
        <p:spPr/>
        <p:txBody>
          <a:bodyPr/>
          <a:lstStyle/>
          <a:p>
            <a:fld id="{640927EC-8571-7841-8C14-88E1426BD035}" type="slidenum">
              <a:rPr lang="en-NL" smtClean="0"/>
              <a:t>‹#›</a:t>
            </a:fld>
            <a:endParaRPr lang="en-NL"/>
          </a:p>
        </p:txBody>
      </p:sp>
    </p:spTree>
    <p:extLst>
      <p:ext uri="{BB962C8B-B14F-4D97-AF65-F5344CB8AC3E}">
        <p14:creationId xmlns:p14="http://schemas.microsoft.com/office/powerpoint/2010/main" val="40006569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8E474-6FBC-4B4C-9B50-6E05E1E0F436}"/>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47F768F7-61BA-E548-9ADF-A34A4665F80B}"/>
              </a:ext>
            </a:extLst>
          </p:cNvPr>
          <p:cNvSpPr>
            <a:spLocks noGrp="1"/>
          </p:cNvSpPr>
          <p:nvPr>
            <p:ph type="dt" sz="half" idx="10"/>
          </p:nvPr>
        </p:nvSpPr>
        <p:spPr/>
        <p:txBody>
          <a:bodyPr/>
          <a:lstStyle/>
          <a:p>
            <a:fld id="{3496C4C6-53D0-444B-8E94-A0B808FD2252}" type="datetimeFigureOut">
              <a:rPr lang="en-NL" smtClean="0"/>
              <a:t>30/09/2024</a:t>
            </a:fld>
            <a:endParaRPr lang="en-NL"/>
          </a:p>
        </p:txBody>
      </p:sp>
      <p:sp>
        <p:nvSpPr>
          <p:cNvPr id="4" name="Footer Placeholder 3">
            <a:extLst>
              <a:ext uri="{FF2B5EF4-FFF2-40B4-BE49-F238E27FC236}">
                <a16:creationId xmlns:a16="http://schemas.microsoft.com/office/drawing/2014/main" id="{0E94B4C3-84D7-0549-B680-4A0A342CF531}"/>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F512AB7B-7184-D54E-ACF6-1A5176DBDB17}"/>
              </a:ext>
            </a:extLst>
          </p:cNvPr>
          <p:cNvSpPr>
            <a:spLocks noGrp="1"/>
          </p:cNvSpPr>
          <p:nvPr>
            <p:ph type="sldNum" sz="quarter" idx="12"/>
          </p:nvPr>
        </p:nvSpPr>
        <p:spPr/>
        <p:txBody>
          <a:bodyPr/>
          <a:lstStyle/>
          <a:p>
            <a:fld id="{640927EC-8571-7841-8C14-88E1426BD035}" type="slidenum">
              <a:rPr lang="en-NL" smtClean="0"/>
              <a:t>‹#›</a:t>
            </a:fld>
            <a:endParaRPr lang="en-NL"/>
          </a:p>
        </p:txBody>
      </p:sp>
    </p:spTree>
    <p:extLst>
      <p:ext uri="{BB962C8B-B14F-4D97-AF65-F5344CB8AC3E}">
        <p14:creationId xmlns:p14="http://schemas.microsoft.com/office/powerpoint/2010/main" val="37333845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3811F3-F3D0-E34D-A460-A138AE7BD156}"/>
              </a:ext>
            </a:extLst>
          </p:cNvPr>
          <p:cNvSpPr>
            <a:spLocks noGrp="1"/>
          </p:cNvSpPr>
          <p:nvPr>
            <p:ph type="dt" sz="half" idx="10"/>
          </p:nvPr>
        </p:nvSpPr>
        <p:spPr/>
        <p:txBody>
          <a:bodyPr/>
          <a:lstStyle/>
          <a:p>
            <a:fld id="{3496C4C6-53D0-444B-8E94-A0B808FD2252}" type="datetimeFigureOut">
              <a:rPr lang="en-NL" smtClean="0"/>
              <a:t>30/09/2024</a:t>
            </a:fld>
            <a:endParaRPr lang="en-NL"/>
          </a:p>
        </p:txBody>
      </p:sp>
      <p:sp>
        <p:nvSpPr>
          <p:cNvPr id="3" name="Footer Placeholder 2">
            <a:extLst>
              <a:ext uri="{FF2B5EF4-FFF2-40B4-BE49-F238E27FC236}">
                <a16:creationId xmlns:a16="http://schemas.microsoft.com/office/drawing/2014/main" id="{FC4A2041-E90D-F548-8D36-ACBADB09DC00}"/>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DE7FA1C0-5272-6349-BD8B-672F58B29AD6}"/>
              </a:ext>
            </a:extLst>
          </p:cNvPr>
          <p:cNvSpPr>
            <a:spLocks noGrp="1"/>
          </p:cNvSpPr>
          <p:nvPr>
            <p:ph type="sldNum" sz="quarter" idx="12"/>
          </p:nvPr>
        </p:nvSpPr>
        <p:spPr/>
        <p:txBody>
          <a:bodyPr/>
          <a:lstStyle/>
          <a:p>
            <a:fld id="{640927EC-8571-7841-8C14-88E1426BD035}" type="slidenum">
              <a:rPr lang="en-NL" smtClean="0"/>
              <a:t>‹#›</a:t>
            </a:fld>
            <a:endParaRPr lang="en-NL"/>
          </a:p>
        </p:txBody>
      </p:sp>
    </p:spTree>
    <p:extLst>
      <p:ext uri="{BB962C8B-B14F-4D97-AF65-F5344CB8AC3E}">
        <p14:creationId xmlns:p14="http://schemas.microsoft.com/office/powerpoint/2010/main" val="3824252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AF887-5D3A-F744-8DFC-E8E7324204A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E9ADF5BA-5834-3C4E-B5D2-C3B2D49736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68CCAD04-0AA8-134A-8EEB-86B478E5EA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36DB04B-8D44-8A41-B863-C045E2C58CA5}"/>
              </a:ext>
            </a:extLst>
          </p:cNvPr>
          <p:cNvSpPr>
            <a:spLocks noGrp="1"/>
          </p:cNvSpPr>
          <p:nvPr>
            <p:ph type="dt" sz="half" idx="10"/>
          </p:nvPr>
        </p:nvSpPr>
        <p:spPr/>
        <p:txBody>
          <a:bodyPr/>
          <a:lstStyle/>
          <a:p>
            <a:fld id="{3496C4C6-53D0-444B-8E94-A0B808FD2252}" type="datetimeFigureOut">
              <a:rPr lang="en-NL" smtClean="0"/>
              <a:t>30/09/2024</a:t>
            </a:fld>
            <a:endParaRPr lang="en-NL"/>
          </a:p>
        </p:txBody>
      </p:sp>
      <p:sp>
        <p:nvSpPr>
          <p:cNvPr id="6" name="Footer Placeholder 5">
            <a:extLst>
              <a:ext uri="{FF2B5EF4-FFF2-40B4-BE49-F238E27FC236}">
                <a16:creationId xmlns:a16="http://schemas.microsoft.com/office/drawing/2014/main" id="{86F7F839-3404-C245-89E1-793F6A1627F4}"/>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B420835F-850B-D541-8658-639A2B18D4D3}"/>
              </a:ext>
            </a:extLst>
          </p:cNvPr>
          <p:cNvSpPr>
            <a:spLocks noGrp="1"/>
          </p:cNvSpPr>
          <p:nvPr>
            <p:ph type="sldNum" sz="quarter" idx="12"/>
          </p:nvPr>
        </p:nvSpPr>
        <p:spPr/>
        <p:txBody>
          <a:bodyPr/>
          <a:lstStyle/>
          <a:p>
            <a:fld id="{640927EC-8571-7841-8C14-88E1426BD035}" type="slidenum">
              <a:rPr lang="en-NL" smtClean="0"/>
              <a:t>‹#›</a:t>
            </a:fld>
            <a:endParaRPr lang="en-NL"/>
          </a:p>
        </p:txBody>
      </p:sp>
    </p:spTree>
    <p:extLst>
      <p:ext uri="{BB962C8B-B14F-4D97-AF65-F5344CB8AC3E}">
        <p14:creationId xmlns:p14="http://schemas.microsoft.com/office/powerpoint/2010/main" val="2183962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53299-6EBA-D74E-BD86-0C81D92C720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2546A45C-D187-D547-AAF1-F0DAA4702A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7934AD00-A5CB-6949-AE83-F9E89D66C5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E24D98F-C347-1C47-B57D-E627A3893DC1}"/>
              </a:ext>
            </a:extLst>
          </p:cNvPr>
          <p:cNvSpPr>
            <a:spLocks noGrp="1"/>
          </p:cNvSpPr>
          <p:nvPr>
            <p:ph type="dt" sz="half" idx="10"/>
          </p:nvPr>
        </p:nvSpPr>
        <p:spPr/>
        <p:txBody>
          <a:bodyPr/>
          <a:lstStyle/>
          <a:p>
            <a:fld id="{3496C4C6-53D0-444B-8E94-A0B808FD2252}" type="datetimeFigureOut">
              <a:rPr lang="en-NL" smtClean="0"/>
              <a:t>30/09/2024</a:t>
            </a:fld>
            <a:endParaRPr lang="en-NL"/>
          </a:p>
        </p:txBody>
      </p:sp>
      <p:sp>
        <p:nvSpPr>
          <p:cNvPr id="6" name="Footer Placeholder 5">
            <a:extLst>
              <a:ext uri="{FF2B5EF4-FFF2-40B4-BE49-F238E27FC236}">
                <a16:creationId xmlns:a16="http://schemas.microsoft.com/office/drawing/2014/main" id="{5C87C665-B1E9-8E4A-AF04-199096AC309C}"/>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D273729A-1796-074A-A03A-75B84B971720}"/>
              </a:ext>
            </a:extLst>
          </p:cNvPr>
          <p:cNvSpPr>
            <a:spLocks noGrp="1"/>
          </p:cNvSpPr>
          <p:nvPr>
            <p:ph type="sldNum" sz="quarter" idx="12"/>
          </p:nvPr>
        </p:nvSpPr>
        <p:spPr/>
        <p:txBody>
          <a:bodyPr/>
          <a:lstStyle/>
          <a:p>
            <a:fld id="{640927EC-8571-7841-8C14-88E1426BD035}" type="slidenum">
              <a:rPr lang="en-NL" smtClean="0"/>
              <a:t>‹#›</a:t>
            </a:fld>
            <a:endParaRPr lang="en-NL"/>
          </a:p>
        </p:txBody>
      </p:sp>
    </p:spTree>
    <p:extLst>
      <p:ext uri="{BB962C8B-B14F-4D97-AF65-F5344CB8AC3E}">
        <p14:creationId xmlns:p14="http://schemas.microsoft.com/office/powerpoint/2010/main" val="1307825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131D7B-6F90-BB44-AE32-A9F074E9E7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FA02A9A0-5763-A648-B31C-335EE6A0D7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508E8910-4F52-8447-AE80-BD7378A310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96C4C6-53D0-444B-8E94-A0B808FD2252}" type="datetimeFigureOut">
              <a:rPr lang="en-NL" smtClean="0"/>
              <a:t>30/09/2024</a:t>
            </a:fld>
            <a:endParaRPr lang="en-NL"/>
          </a:p>
        </p:txBody>
      </p:sp>
      <p:sp>
        <p:nvSpPr>
          <p:cNvPr id="5" name="Footer Placeholder 4">
            <a:extLst>
              <a:ext uri="{FF2B5EF4-FFF2-40B4-BE49-F238E27FC236}">
                <a16:creationId xmlns:a16="http://schemas.microsoft.com/office/drawing/2014/main" id="{640F85C3-4413-9446-AE7F-EA9F2D6FA7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FDE81703-2967-B34D-B077-05C893C60B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0927EC-8571-7841-8C14-88E1426BD035}" type="slidenum">
              <a:rPr lang="en-NL" smtClean="0"/>
              <a:t>‹#›</a:t>
            </a:fld>
            <a:endParaRPr lang="en-NL"/>
          </a:p>
        </p:txBody>
      </p:sp>
    </p:spTree>
    <p:extLst>
      <p:ext uri="{BB962C8B-B14F-4D97-AF65-F5344CB8AC3E}">
        <p14:creationId xmlns:p14="http://schemas.microsoft.com/office/powerpoint/2010/main" val="33160103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customXml" Target="../ink/ink4.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4.jpe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1.png"/><Relationship Id="rId5" Type="http://schemas.microsoft.com/office/2007/relationships/hdphoto" Target="../media/hdphoto1.wdp"/><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customXml" Target="../ink/ink2.xml"/><Relationship Id="rId5" Type="http://schemas.openxmlformats.org/officeDocument/2006/relationships/image" Target="../media/image8.png"/><Relationship Id="rId4" Type="http://schemas.openxmlformats.org/officeDocument/2006/relationships/customXml" Target="../ink/ink1.xml"/><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0A38F15A-0FF2-2B41-88C0-A4EB36683B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5159369"/>
            <a:ext cx="12192000" cy="13754934"/>
          </a:xfrm>
          <a:prstGeom prst="rect">
            <a:avLst/>
          </a:prstGeom>
        </p:spPr>
      </p:pic>
      <p:sp>
        <p:nvSpPr>
          <p:cNvPr id="8" name="TextBox 7">
            <a:extLst>
              <a:ext uri="{FF2B5EF4-FFF2-40B4-BE49-F238E27FC236}">
                <a16:creationId xmlns:a16="http://schemas.microsoft.com/office/drawing/2014/main" id="{A603ADC6-413F-3E4D-8CEF-D9956E2DE961}"/>
              </a:ext>
            </a:extLst>
          </p:cNvPr>
          <p:cNvSpPr txBox="1"/>
          <p:nvPr/>
        </p:nvSpPr>
        <p:spPr>
          <a:xfrm>
            <a:off x="389614" y="265803"/>
            <a:ext cx="6011186" cy="400110"/>
          </a:xfrm>
          <a:prstGeom prst="rect">
            <a:avLst/>
          </a:prstGeom>
          <a:noFill/>
        </p:spPr>
        <p:txBody>
          <a:bodyPr wrap="square" rtlCol="0">
            <a:spAutoFit/>
          </a:bodyPr>
          <a:lstStyle/>
          <a:p>
            <a:r>
              <a:rPr lang="en-NL" sz="2000" dirty="0">
                <a:solidFill>
                  <a:srgbClr val="446572"/>
                </a:solidFill>
                <a:latin typeface="Caecilia LT Std Roman" panose="02060503050505020204" pitchFamily="18" charset="77"/>
              </a:rPr>
              <a:t>Final Project Data Analytics</a:t>
            </a:r>
          </a:p>
        </p:txBody>
      </p:sp>
      <p:sp>
        <p:nvSpPr>
          <p:cNvPr id="9" name="TextBox 8">
            <a:extLst>
              <a:ext uri="{FF2B5EF4-FFF2-40B4-BE49-F238E27FC236}">
                <a16:creationId xmlns:a16="http://schemas.microsoft.com/office/drawing/2014/main" id="{47AC73D6-8B4D-204A-AEE4-EE8B23D7D5C1}"/>
              </a:ext>
            </a:extLst>
          </p:cNvPr>
          <p:cNvSpPr txBox="1"/>
          <p:nvPr/>
        </p:nvSpPr>
        <p:spPr>
          <a:xfrm>
            <a:off x="389614" y="1019610"/>
            <a:ext cx="10576462" cy="1077218"/>
          </a:xfrm>
          <a:prstGeom prst="rect">
            <a:avLst/>
          </a:prstGeom>
          <a:noFill/>
        </p:spPr>
        <p:txBody>
          <a:bodyPr wrap="square" rtlCol="0">
            <a:spAutoFit/>
          </a:bodyPr>
          <a:lstStyle/>
          <a:p>
            <a:r>
              <a:rPr lang="en-NL" sz="3200" dirty="0">
                <a:solidFill>
                  <a:srgbClr val="446572"/>
                </a:solidFill>
                <a:latin typeface="Caecilia LT Std Roman" panose="02060503050505020204" pitchFamily="18" charset="77"/>
              </a:rPr>
              <a:t>Impact of gas extraction on Dutch real estate value and demand</a:t>
            </a:r>
          </a:p>
        </p:txBody>
      </p:sp>
      <p:sp>
        <p:nvSpPr>
          <p:cNvPr id="10" name="TextBox 9">
            <a:extLst>
              <a:ext uri="{FF2B5EF4-FFF2-40B4-BE49-F238E27FC236}">
                <a16:creationId xmlns:a16="http://schemas.microsoft.com/office/drawing/2014/main" id="{4189991E-CFAE-9846-908C-66B4845CA828}"/>
              </a:ext>
            </a:extLst>
          </p:cNvPr>
          <p:cNvSpPr txBox="1"/>
          <p:nvPr/>
        </p:nvSpPr>
        <p:spPr>
          <a:xfrm>
            <a:off x="389614" y="5255669"/>
            <a:ext cx="6011186" cy="646331"/>
          </a:xfrm>
          <a:prstGeom prst="rect">
            <a:avLst/>
          </a:prstGeom>
          <a:noFill/>
        </p:spPr>
        <p:txBody>
          <a:bodyPr wrap="square" rtlCol="0">
            <a:spAutoFit/>
          </a:bodyPr>
          <a:lstStyle/>
          <a:p>
            <a:r>
              <a:rPr lang="en-NL" sz="2000" dirty="0">
                <a:solidFill>
                  <a:srgbClr val="446572"/>
                </a:solidFill>
                <a:latin typeface="Caecilia LT Std Roman" panose="02060503050505020204" pitchFamily="18" charset="77"/>
              </a:rPr>
              <a:t>Maurits Siemonsma</a:t>
            </a:r>
          </a:p>
          <a:p>
            <a:r>
              <a:rPr lang="en-NL" sz="1600" b="1" dirty="0">
                <a:solidFill>
                  <a:srgbClr val="446572"/>
                </a:solidFill>
                <a:latin typeface="Caecilia LT Std Roman" panose="02060503050505020204" pitchFamily="18" charset="77"/>
              </a:rPr>
              <a:t>Ironhack</a:t>
            </a:r>
            <a:r>
              <a:rPr lang="en-NL" sz="1600" dirty="0">
                <a:solidFill>
                  <a:srgbClr val="446572"/>
                </a:solidFill>
                <a:latin typeface="Caecilia LT Std Roman" panose="02060503050505020204" pitchFamily="18" charset="77"/>
              </a:rPr>
              <a:t> Data Analytics Bootcamp FTAUG24</a:t>
            </a:r>
          </a:p>
        </p:txBody>
      </p:sp>
    </p:spTree>
    <p:extLst>
      <p:ext uri="{BB962C8B-B14F-4D97-AF65-F5344CB8AC3E}">
        <p14:creationId xmlns:p14="http://schemas.microsoft.com/office/powerpoint/2010/main" val="42473628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5AAE4C-2125-7344-B8AE-26EDE434CB71}"/>
              </a:ext>
            </a:extLst>
          </p:cNvPr>
          <p:cNvSpPr/>
          <p:nvPr/>
        </p:nvSpPr>
        <p:spPr>
          <a:xfrm>
            <a:off x="-231392" y="452017"/>
            <a:ext cx="12654782" cy="3776870"/>
          </a:xfrm>
          <a:prstGeom prst="rect">
            <a:avLst/>
          </a:prstGeom>
          <a:gradFill flip="none" rotWithShape="1">
            <a:gsLst>
              <a:gs pos="0">
                <a:srgbClr val="E6F2F4"/>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a:extLst>
              <a:ext uri="{FF2B5EF4-FFF2-40B4-BE49-F238E27FC236}">
                <a16:creationId xmlns:a16="http://schemas.microsoft.com/office/drawing/2014/main" id="{94B74300-E572-7146-B16E-C929A165B26F}"/>
              </a:ext>
            </a:extLst>
          </p:cNvPr>
          <p:cNvPicPr>
            <a:picLocks noChangeAspect="1"/>
          </p:cNvPicPr>
          <p:nvPr/>
        </p:nvPicPr>
        <p:blipFill rotWithShape="1">
          <a:blip r:embed="rId3">
            <a:alphaModFix amt="50000"/>
          </a:blip>
          <a:srcRect l="14898" t="78874" r="47449"/>
          <a:stretch/>
        </p:blipFill>
        <p:spPr>
          <a:xfrm>
            <a:off x="0" y="5708823"/>
            <a:ext cx="12214849" cy="1149177"/>
          </a:xfrm>
          <a:prstGeom prst="rect">
            <a:avLst/>
          </a:prstGeom>
        </p:spPr>
      </p:pic>
      <p:pic>
        <p:nvPicPr>
          <p:cNvPr id="7" name="Picture 6">
            <a:extLst>
              <a:ext uri="{FF2B5EF4-FFF2-40B4-BE49-F238E27FC236}">
                <a16:creationId xmlns:a16="http://schemas.microsoft.com/office/drawing/2014/main" id="{AED937E1-9643-0544-BF43-99586A743620}"/>
              </a:ext>
            </a:extLst>
          </p:cNvPr>
          <p:cNvPicPr>
            <a:picLocks noChangeAspect="1"/>
          </p:cNvPicPr>
          <p:nvPr/>
        </p:nvPicPr>
        <p:blipFill rotWithShape="1">
          <a:blip r:embed="rId4">
            <a:alphaModFix amt="25000"/>
          </a:blip>
          <a:srcRect l="6756" t="23580" r="85610" b="23208"/>
          <a:stretch/>
        </p:blipFill>
        <p:spPr>
          <a:xfrm>
            <a:off x="7873882" y="1010536"/>
            <a:ext cx="3386951" cy="3958939"/>
          </a:xfrm>
          <a:prstGeom prst="rect">
            <a:avLst/>
          </a:prstGeom>
        </p:spPr>
      </p:pic>
      <p:pic>
        <p:nvPicPr>
          <p:cNvPr id="6" name="Picture 5">
            <a:extLst>
              <a:ext uri="{FF2B5EF4-FFF2-40B4-BE49-F238E27FC236}">
                <a16:creationId xmlns:a16="http://schemas.microsoft.com/office/drawing/2014/main" id="{BE56E24D-96B2-4943-94A0-CBF59103EA17}"/>
              </a:ext>
            </a:extLst>
          </p:cNvPr>
          <p:cNvPicPr>
            <a:picLocks noChangeAspect="1"/>
          </p:cNvPicPr>
          <p:nvPr/>
        </p:nvPicPr>
        <p:blipFill rotWithShape="1">
          <a:blip r:embed="rId5">
            <a:alphaModFix amt="50000"/>
          </a:blip>
          <a:srcRect t="34226" b="50000"/>
          <a:stretch/>
        </p:blipFill>
        <p:spPr>
          <a:xfrm>
            <a:off x="-3136268" y="-17110"/>
            <a:ext cx="21002216" cy="469127"/>
          </a:xfrm>
          <a:prstGeom prst="rect">
            <a:avLst/>
          </a:prstGeom>
        </p:spPr>
      </p:pic>
      <p:pic>
        <p:nvPicPr>
          <p:cNvPr id="10" name="Picture 9">
            <a:extLst>
              <a:ext uri="{FF2B5EF4-FFF2-40B4-BE49-F238E27FC236}">
                <a16:creationId xmlns:a16="http://schemas.microsoft.com/office/drawing/2014/main" id="{7D2C589C-506A-E249-80FC-E40824F8106F}"/>
              </a:ext>
            </a:extLst>
          </p:cNvPr>
          <p:cNvPicPr>
            <a:picLocks noChangeAspect="1"/>
          </p:cNvPicPr>
          <p:nvPr/>
        </p:nvPicPr>
        <p:blipFill rotWithShape="1">
          <a:blip r:embed="rId4"/>
          <a:srcRect l="81776" t="52612" r="11832" b="16634"/>
          <a:stretch/>
        </p:blipFill>
        <p:spPr>
          <a:xfrm>
            <a:off x="1007367" y="4539155"/>
            <a:ext cx="1250621" cy="1009188"/>
          </a:xfrm>
          <a:prstGeom prst="rect">
            <a:avLst/>
          </a:prstGeom>
        </p:spPr>
      </p:pic>
      <p:pic>
        <p:nvPicPr>
          <p:cNvPr id="12" name="Picture 11">
            <a:extLst>
              <a:ext uri="{FF2B5EF4-FFF2-40B4-BE49-F238E27FC236}">
                <a16:creationId xmlns:a16="http://schemas.microsoft.com/office/drawing/2014/main" id="{A41AF429-FB7E-C746-B58C-9B3B6A4F0556}"/>
              </a:ext>
            </a:extLst>
          </p:cNvPr>
          <p:cNvPicPr>
            <a:picLocks noChangeAspect="1"/>
          </p:cNvPicPr>
          <p:nvPr/>
        </p:nvPicPr>
        <p:blipFill rotWithShape="1">
          <a:blip r:embed="rId4">
            <a:alphaModFix/>
          </a:blip>
          <a:srcRect l="59674" t="29680" r="20956" b="18722"/>
          <a:stretch/>
        </p:blipFill>
        <p:spPr>
          <a:xfrm>
            <a:off x="7722666" y="4063302"/>
            <a:ext cx="4056899" cy="1812347"/>
          </a:xfrm>
          <a:prstGeom prst="rect">
            <a:avLst/>
          </a:prstGeom>
        </p:spPr>
      </p:pic>
      <p:pic>
        <p:nvPicPr>
          <p:cNvPr id="14" name="Picture 13">
            <a:extLst>
              <a:ext uri="{FF2B5EF4-FFF2-40B4-BE49-F238E27FC236}">
                <a16:creationId xmlns:a16="http://schemas.microsoft.com/office/drawing/2014/main" id="{06646A0F-3BC0-B243-BE24-959A067C8D8A}"/>
              </a:ext>
            </a:extLst>
          </p:cNvPr>
          <p:cNvPicPr>
            <a:picLocks noChangeAspect="1"/>
          </p:cNvPicPr>
          <p:nvPr/>
        </p:nvPicPr>
        <p:blipFill rotWithShape="1">
          <a:blip r:embed="rId4"/>
          <a:srcRect l="20413" t="50000" r="60544" b="19764"/>
          <a:stretch/>
        </p:blipFill>
        <p:spPr>
          <a:xfrm>
            <a:off x="3336994" y="4644037"/>
            <a:ext cx="4354037" cy="1159336"/>
          </a:xfrm>
          <a:prstGeom prst="rect">
            <a:avLst/>
          </a:prstGeom>
        </p:spPr>
      </p:pic>
      <p:sp>
        <p:nvSpPr>
          <p:cNvPr id="9" name="TextBox 8">
            <a:extLst>
              <a:ext uri="{FF2B5EF4-FFF2-40B4-BE49-F238E27FC236}">
                <a16:creationId xmlns:a16="http://schemas.microsoft.com/office/drawing/2014/main" id="{2D6FF0D5-0A48-9544-9FE6-16933F903D28}"/>
              </a:ext>
            </a:extLst>
          </p:cNvPr>
          <p:cNvSpPr txBox="1"/>
          <p:nvPr/>
        </p:nvSpPr>
        <p:spPr>
          <a:xfrm>
            <a:off x="548640" y="452017"/>
            <a:ext cx="8531749" cy="584775"/>
          </a:xfrm>
          <a:prstGeom prst="rect">
            <a:avLst/>
          </a:prstGeom>
          <a:noFill/>
        </p:spPr>
        <p:txBody>
          <a:bodyPr wrap="square" rtlCol="0">
            <a:spAutoFit/>
          </a:bodyPr>
          <a:lstStyle/>
          <a:p>
            <a:r>
              <a:rPr lang="en-NL" sz="3200" b="1" dirty="0">
                <a:solidFill>
                  <a:srgbClr val="446572"/>
                </a:solidFill>
                <a:latin typeface="Caecilia LT Std Roman" panose="02060503050505020204" pitchFamily="18" charset="77"/>
              </a:rPr>
              <a:t>History and key facts</a:t>
            </a:r>
          </a:p>
        </p:txBody>
      </p:sp>
      <p:sp>
        <p:nvSpPr>
          <p:cNvPr id="15" name="TextBox 14">
            <a:extLst>
              <a:ext uri="{FF2B5EF4-FFF2-40B4-BE49-F238E27FC236}">
                <a16:creationId xmlns:a16="http://schemas.microsoft.com/office/drawing/2014/main" id="{1C00F32F-5282-2746-A124-8D01B33BA210}"/>
              </a:ext>
            </a:extLst>
          </p:cNvPr>
          <p:cNvSpPr txBox="1"/>
          <p:nvPr/>
        </p:nvSpPr>
        <p:spPr>
          <a:xfrm>
            <a:off x="757933" y="1393486"/>
            <a:ext cx="6597217" cy="608693"/>
          </a:xfrm>
          <a:prstGeom prst="rect">
            <a:avLst/>
          </a:prstGeom>
          <a:noFill/>
        </p:spPr>
        <p:txBody>
          <a:bodyPr wrap="square">
            <a:spAutoFit/>
          </a:bodyPr>
          <a:lstStyle/>
          <a:p>
            <a:pPr marL="285750" indent="-285750">
              <a:lnSpc>
                <a:spcPct val="250000"/>
              </a:lnSpc>
              <a:buFont typeface="Arial" panose="020B0604020202020204" pitchFamily="34" charset="0"/>
              <a:buChar char="•"/>
            </a:pPr>
            <a:r>
              <a:rPr lang="en-NL" sz="1600" b="1" dirty="0">
                <a:solidFill>
                  <a:srgbClr val="446572"/>
                </a:solidFill>
                <a:latin typeface="Caecilia LT Std Roman" panose="02060503050505020204" pitchFamily="18" charset="77"/>
              </a:rPr>
              <a:t>1,120 induced earthquakes &gt;1.0 magnitude </a:t>
            </a:r>
            <a:r>
              <a:rPr lang="en-NL" sz="1400" dirty="0">
                <a:solidFill>
                  <a:srgbClr val="446572"/>
                </a:solidFill>
                <a:latin typeface="Caecilia LT Std Roman" panose="02060503050505020204" pitchFamily="18" charset="77"/>
              </a:rPr>
              <a:t>since 1997</a:t>
            </a:r>
            <a:endParaRPr lang="en-NL" dirty="0">
              <a:solidFill>
                <a:srgbClr val="446572"/>
              </a:solidFill>
              <a:latin typeface="Caecilia LT Std Roman" panose="02060503050505020204" pitchFamily="18" charset="77"/>
            </a:endParaRPr>
          </a:p>
        </p:txBody>
      </p:sp>
      <p:sp>
        <p:nvSpPr>
          <p:cNvPr id="16" name="TextBox 15">
            <a:extLst>
              <a:ext uri="{FF2B5EF4-FFF2-40B4-BE49-F238E27FC236}">
                <a16:creationId xmlns:a16="http://schemas.microsoft.com/office/drawing/2014/main" id="{A6B2A24B-9500-0F45-9041-9F06D1223427}"/>
              </a:ext>
            </a:extLst>
          </p:cNvPr>
          <p:cNvSpPr txBox="1"/>
          <p:nvPr/>
        </p:nvSpPr>
        <p:spPr>
          <a:xfrm>
            <a:off x="757933" y="2066684"/>
            <a:ext cx="6100067" cy="608693"/>
          </a:xfrm>
          <a:prstGeom prst="rect">
            <a:avLst/>
          </a:prstGeom>
          <a:noFill/>
        </p:spPr>
        <p:txBody>
          <a:bodyPr wrap="square">
            <a:spAutoFit/>
          </a:bodyPr>
          <a:lstStyle/>
          <a:p>
            <a:pPr marL="285750" indent="-285750">
              <a:lnSpc>
                <a:spcPct val="250000"/>
              </a:lnSpc>
              <a:buFont typeface="Arial" panose="020B0604020202020204" pitchFamily="34" charset="0"/>
              <a:buChar char="•"/>
            </a:pPr>
            <a:r>
              <a:rPr lang="en-NL" sz="1600" b="1" dirty="0">
                <a:solidFill>
                  <a:srgbClr val="446572"/>
                </a:solidFill>
                <a:latin typeface="Caecilia LT Std Roman" panose="02060503050505020204" pitchFamily="18" charset="77"/>
              </a:rPr>
              <a:t>267,466 damage claims </a:t>
            </a:r>
            <a:r>
              <a:rPr lang="en-NL" sz="1400" dirty="0">
                <a:solidFill>
                  <a:srgbClr val="446572"/>
                </a:solidFill>
                <a:latin typeface="Caecilia LT Std Roman" panose="02060503050505020204" pitchFamily="18" charset="77"/>
              </a:rPr>
              <a:t>made</a:t>
            </a:r>
            <a:r>
              <a:rPr lang="en-NL" sz="1600" dirty="0">
                <a:solidFill>
                  <a:srgbClr val="446572"/>
                </a:solidFill>
                <a:latin typeface="Caecilia LT Std Roman" panose="02060503050505020204" pitchFamily="18" charset="77"/>
              </a:rPr>
              <a:t> </a:t>
            </a:r>
            <a:r>
              <a:rPr lang="en-NL" sz="1400" dirty="0">
                <a:solidFill>
                  <a:srgbClr val="446572"/>
                </a:solidFill>
                <a:latin typeface="Caecilia LT Std Roman" panose="02060503050505020204" pitchFamily="18" charset="77"/>
              </a:rPr>
              <a:t>due to earthquakes</a:t>
            </a:r>
            <a:endParaRPr lang="en-NL" dirty="0">
              <a:solidFill>
                <a:srgbClr val="446572"/>
              </a:solidFill>
              <a:latin typeface="Caecilia LT Std Roman" panose="02060503050505020204" pitchFamily="18" charset="77"/>
            </a:endParaRPr>
          </a:p>
        </p:txBody>
      </p:sp>
      <p:sp>
        <p:nvSpPr>
          <p:cNvPr id="17" name="TextBox 16">
            <a:extLst>
              <a:ext uri="{FF2B5EF4-FFF2-40B4-BE49-F238E27FC236}">
                <a16:creationId xmlns:a16="http://schemas.microsoft.com/office/drawing/2014/main" id="{5A07F976-289D-1548-8190-C5EFCA71F0DA}"/>
              </a:ext>
            </a:extLst>
          </p:cNvPr>
          <p:cNvSpPr txBox="1"/>
          <p:nvPr/>
        </p:nvSpPr>
        <p:spPr>
          <a:xfrm>
            <a:off x="757933" y="2801171"/>
            <a:ext cx="4305134" cy="608693"/>
          </a:xfrm>
          <a:prstGeom prst="rect">
            <a:avLst/>
          </a:prstGeom>
          <a:noFill/>
        </p:spPr>
        <p:txBody>
          <a:bodyPr wrap="square">
            <a:spAutoFit/>
          </a:bodyPr>
          <a:lstStyle/>
          <a:p>
            <a:pPr marL="285750" indent="-285750">
              <a:lnSpc>
                <a:spcPct val="250000"/>
              </a:lnSpc>
              <a:buFont typeface="Arial" panose="020B0604020202020204" pitchFamily="34" charset="0"/>
              <a:buChar char="•"/>
            </a:pPr>
            <a:r>
              <a:rPr lang="en-NL" sz="1600" b="1" dirty="0">
                <a:solidFill>
                  <a:srgbClr val="446572"/>
                </a:solidFill>
                <a:latin typeface="Caecilia LT Std Roman" panose="02060503050505020204" pitchFamily="18" charset="77"/>
              </a:rPr>
              <a:t>85,000 addresses affected</a:t>
            </a:r>
          </a:p>
        </p:txBody>
      </p:sp>
    </p:spTree>
    <p:extLst>
      <p:ext uri="{BB962C8B-B14F-4D97-AF65-F5344CB8AC3E}">
        <p14:creationId xmlns:p14="http://schemas.microsoft.com/office/powerpoint/2010/main" val="4273679705"/>
      </p:ext>
    </p:extLst>
  </p:cSld>
  <p:clrMapOvr>
    <a:masterClrMapping/>
  </p:clrMapOvr>
  <mc:AlternateContent xmlns:mc="http://schemas.openxmlformats.org/markup-compatibility/2006">
    <mc:Choice xmlns:p14="http://schemas.microsoft.com/office/powerpoint/2010/main" Requires="p14">
      <p:transition p14:dur="4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B74300-E572-7146-B16E-C929A165B26F}"/>
              </a:ext>
            </a:extLst>
          </p:cNvPr>
          <p:cNvPicPr>
            <a:picLocks noChangeAspect="1"/>
          </p:cNvPicPr>
          <p:nvPr/>
        </p:nvPicPr>
        <p:blipFill rotWithShape="1">
          <a:blip r:embed="rId2">
            <a:alphaModFix amt="50000"/>
          </a:blip>
          <a:srcRect l="14898" t="78874" r="47449"/>
          <a:stretch/>
        </p:blipFill>
        <p:spPr>
          <a:xfrm>
            <a:off x="0" y="5708823"/>
            <a:ext cx="12214849" cy="1149177"/>
          </a:xfrm>
          <a:prstGeom prst="rect">
            <a:avLst/>
          </a:prstGeom>
        </p:spPr>
      </p:pic>
      <p:pic>
        <p:nvPicPr>
          <p:cNvPr id="3" name="Picture 2">
            <a:extLst>
              <a:ext uri="{FF2B5EF4-FFF2-40B4-BE49-F238E27FC236}">
                <a16:creationId xmlns:a16="http://schemas.microsoft.com/office/drawing/2014/main" id="{8F76F5C4-71C4-2D4E-8105-05C6B1291434}"/>
              </a:ext>
            </a:extLst>
          </p:cNvPr>
          <p:cNvPicPr>
            <a:picLocks noChangeAspect="1"/>
          </p:cNvPicPr>
          <p:nvPr/>
        </p:nvPicPr>
        <p:blipFill rotWithShape="1">
          <a:blip r:embed="rId3"/>
          <a:srcRect r="30543"/>
          <a:stretch/>
        </p:blipFill>
        <p:spPr>
          <a:xfrm>
            <a:off x="124366" y="3512099"/>
            <a:ext cx="11966115" cy="2888701"/>
          </a:xfrm>
          <a:prstGeom prst="rect">
            <a:avLst/>
          </a:prstGeom>
        </p:spPr>
      </p:pic>
      <p:sp>
        <p:nvSpPr>
          <p:cNvPr id="8" name="Rectangle 7">
            <a:extLst>
              <a:ext uri="{FF2B5EF4-FFF2-40B4-BE49-F238E27FC236}">
                <a16:creationId xmlns:a16="http://schemas.microsoft.com/office/drawing/2014/main" id="{2CE1A465-B95D-AA43-B730-9A584F1E304B}"/>
              </a:ext>
            </a:extLst>
          </p:cNvPr>
          <p:cNvSpPr/>
          <p:nvPr/>
        </p:nvSpPr>
        <p:spPr>
          <a:xfrm>
            <a:off x="-219968" y="337823"/>
            <a:ext cx="12654782" cy="3776870"/>
          </a:xfrm>
          <a:prstGeom prst="rect">
            <a:avLst/>
          </a:prstGeom>
          <a:gradFill flip="none" rotWithShape="1">
            <a:gsLst>
              <a:gs pos="0">
                <a:srgbClr val="F8F1DD"/>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9" name="Picture 8">
            <a:extLst>
              <a:ext uri="{FF2B5EF4-FFF2-40B4-BE49-F238E27FC236}">
                <a16:creationId xmlns:a16="http://schemas.microsoft.com/office/drawing/2014/main" id="{88DA54DF-C9A3-E247-BF16-17709ED0CDE6}"/>
              </a:ext>
            </a:extLst>
          </p:cNvPr>
          <p:cNvPicPr>
            <a:picLocks noChangeAspect="1"/>
          </p:cNvPicPr>
          <p:nvPr/>
        </p:nvPicPr>
        <p:blipFill rotWithShape="1">
          <a:blip r:embed="rId4">
            <a:alphaModFix amt="50000"/>
          </a:blip>
          <a:srcRect b="84207"/>
          <a:stretch/>
        </p:blipFill>
        <p:spPr>
          <a:xfrm>
            <a:off x="-2664490" y="-12034"/>
            <a:ext cx="15807910" cy="349857"/>
          </a:xfrm>
          <a:prstGeom prst="rect">
            <a:avLst/>
          </a:prstGeom>
        </p:spPr>
      </p:pic>
      <p:sp>
        <p:nvSpPr>
          <p:cNvPr id="6" name="TextBox 5">
            <a:extLst>
              <a:ext uri="{FF2B5EF4-FFF2-40B4-BE49-F238E27FC236}">
                <a16:creationId xmlns:a16="http://schemas.microsoft.com/office/drawing/2014/main" id="{4E7C8D6F-AE72-B540-9EC0-D68D313B4193}"/>
              </a:ext>
            </a:extLst>
          </p:cNvPr>
          <p:cNvSpPr txBox="1"/>
          <p:nvPr/>
        </p:nvSpPr>
        <p:spPr>
          <a:xfrm>
            <a:off x="548640" y="452017"/>
            <a:ext cx="8531749" cy="584775"/>
          </a:xfrm>
          <a:prstGeom prst="rect">
            <a:avLst/>
          </a:prstGeom>
          <a:noFill/>
        </p:spPr>
        <p:txBody>
          <a:bodyPr wrap="square" rtlCol="0">
            <a:spAutoFit/>
          </a:bodyPr>
          <a:lstStyle/>
          <a:p>
            <a:r>
              <a:rPr lang="en-NL" sz="3200" dirty="0">
                <a:solidFill>
                  <a:srgbClr val="695331"/>
                </a:solidFill>
                <a:latin typeface="Caecilia LT Std Roman" panose="02060503050505020204" pitchFamily="18" charset="77"/>
              </a:rPr>
              <a:t>Context and key facts </a:t>
            </a:r>
            <a:r>
              <a:rPr lang="en-NL" sz="2000" dirty="0">
                <a:solidFill>
                  <a:srgbClr val="695331"/>
                </a:solidFill>
                <a:latin typeface="Caecilia LT Std Roman" panose="02060503050505020204" pitchFamily="18" charset="77"/>
              </a:rPr>
              <a:t>(cont.)</a:t>
            </a:r>
            <a:endParaRPr lang="en-NL" sz="3200" dirty="0">
              <a:solidFill>
                <a:srgbClr val="695331"/>
              </a:solidFill>
              <a:latin typeface="Caecilia LT Std Roman" panose="02060503050505020204" pitchFamily="18" charset="77"/>
            </a:endParaRPr>
          </a:p>
        </p:txBody>
      </p:sp>
    </p:spTree>
    <p:extLst>
      <p:ext uri="{BB962C8B-B14F-4D97-AF65-F5344CB8AC3E}">
        <p14:creationId xmlns:p14="http://schemas.microsoft.com/office/powerpoint/2010/main" val="1723437077"/>
      </p:ext>
    </p:extLst>
  </p:cSld>
  <p:clrMapOvr>
    <a:masterClrMapping/>
  </p:clrMapOvr>
  <mc:AlternateContent xmlns:mc="http://schemas.openxmlformats.org/markup-compatibility/2006">
    <mc:Choice xmlns:p14="http://schemas.microsoft.com/office/powerpoint/2010/main" Requires="p14">
      <p:transition p14:dur="40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5AAE4C-2125-7344-B8AE-26EDE434CB71}"/>
              </a:ext>
            </a:extLst>
          </p:cNvPr>
          <p:cNvSpPr/>
          <p:nvPr/>
        </p:nvSpPr>
        <p:spPr>
          <a:xfrm>
            <a:off x="-231392" y="452017"/>
            <a:ext cx="12654782" cy="3776870"/>
          </a:xfrm>
          <a:prstGeom prst="rect">
            <a:avLst/>
          </a:prstGeom>
          <a:gradFill flip="none" rotWithShape="1">
            <a:gsLst>
              <a:gs pos="0">
                <a:srgbClr val="E6F2F4"/>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9" name="Picture 18">
            <a:extLst>
              <a:ext uri="{FF2B5EF4-FFF2-40B4-BE49-F238E27FC236}">
                <a16:creationId xmlns:a16="http://schemas.microsoft.com/office/drawing/2014/main" id="{787B3AE1-D9C4-974C-9054-5FAE80942763}"/>
              </a:ext>
            </a:extLst>
          </p:cNvPr>
          <p:cNvPicPr>
            <a:picLocks noChangeAspect="1"/>
          </p:cNvPicPr>
          <p:nvPr/>
        </p:nvPicPr>
        <p:blipFill rotWithShape="1">
          <a:blip r:embed="rId2">
            <a:alphaModFix amt="25000"/>
          </a:blip>
          <a:srcRect l="49111" t="20424" r="41306" b="19784"/>
          <a:stretch/>
        </p:blipFill>
        <p:spPr>
          <a:xfrm>
            <a:off x="7698585" y="795654"/>
            <a:ext cx="4075253" cy="4263339"/>
          </a:xfrm>
          <a:prstGeom prst="rect">
            <a:avLst/>
          </a:prstGeom>
        </p:spPr>
      </p:pic>
      <p:pic>
        <p:nvPicPr>
          <p:cNvPr id="8" name="Picture 7">
            <a:extLst>
              <a:ext uri="{FF2B5EF4-FFF2-40B4-BE49-F238E27FC236}">
                <a16:creationId xmlns:a16="http://schemas.microsoft.com/office/drawing/2014/main" id="{C9C1C413-6951-D943-980C-4644649A625B}"/>
              </a:ext>
            </a:extLst>
          </p:cNvPr>
          <p:cNvPicPr>
            <a:picLocks noChangeAspect="1"/>
          </p:cNvPicPr>
          <p:nvPr/>
        </p:nvPicPr>
        <p:blipFill rotWithShape="1">
          <a:blip r:embed="rId2"/>
          <a:srcRect r="53912"/>
          <a:stretch/>
        </p:blipFill>
        <p:spPr>
          <a:xfrm>
            <a:off x="455062" y="3799361"/>
            <a:ext cx="6924666" cy="2519263"/>
          </a:xfrm>
          <a:prstGeom prst="rect">
            <a:avLst/>
          </a:prstGeom>
        </p:spPr>
      </p:pic>
      <p:pic>
        <p:nvPicPr>
          <p:cNvPr id="5" name="Picture 4">
            <a:extLst>
              <a:ext uri="{FF2B5EF4-FFF2-40B4-BE49-F238E27FC236}">
                <a16:creationId xmlns:a16="http://schemas.microsoft.com/office/drawing/2014/main" id="{94B74300-E572-7146-B16E-C929A165B26F}"/>
              </a:ext>
            </a:extLst>
          </p:cNvPr>
          <p:cNvPicPr>
            <a:picLocks noChangeAspect="1"/>
          </p:cNvPicPr>
          <p:nvPr/>
        </p:nvPicPr>
        <p:blipFill rotWithShape="1">
          <a:blip r:embed="rId3">
            <a:alphaModFix amt="50000"/>
          </a:blip>
          <a:srcRect l="14898" t="78874" r="47449"/>
          <a:stretch/>
        </p:blipFill>
        <p:spPr>
          <a:xfrm>
            <a:off x="0" y="5708823"/>
            <a:ext cx="12214849" cy="1149177"/>
          </a:xfrm>
          <a:prstGeom prst="rect">
            <a:avLst/>
          </a:prstGeom>
        </p:spPr>
      </p:pic>
      <p:pic>
        <p:nvPicPr>
          <p:cNvPr id="6" name="Picture 5">
            <a:extLst>
              <a:ext uri="{FF2B5EF4-FFF2-40B4-BE49-F238E27FC236}">
                <a16:creationId xmlns:a16="http://schemas.microsoft.com/office/drawing/2014/main" id="{BE56E24D-96B2-4943-94A0-CBF59103EA17}"/>
              </a:ext>
            </a:extLst>
          </p:cNvPr>
          <p:cNvPicPr>
            <a:picLocks noChangeAspect="1"/>
          </p:cNvPicPr>
          <p:nvPr/>
        </p:nvPicPr>
        <p:blipFill rotWithShape="1">
          <a:blip r:embed="rId4">
            <a:alphaModFix amt="50000"/>
          </a:blip>
          <a:srcRect t="34226" b="50000"/>
          <a:stretch/>
        </p:blipFill>
        <p:spPr>
          <a:xfrm>
            <a:off x="-3191927" y="-17110"/>
            <a:ext cx="21002216" cy="469127"/>
          </a:xfrm>
          <a:prstGeom prst="rect">
            <a:avLst/>
          </a:prstGeom>
        </p:spPr>
      </p:pic>
      <p:sp>
        <p:nvSpPr>
          <p:cNvPr id="7" name="TextBox 6">
            <a:extLst>
              <a:ext uri="{FF2B5EF4-FFF2-40B4-BE49-F238E27FC236}">
                <a16:creationId xmlns:a16="http://schemas.microsoft.com/office/drawing/2014/main" id="{C2A134B6-F8FC-9B48-BE59-89911DAACD2F}"/>
              </a:ext>
            </a:extLst>
          </p:cNvPr>
          <p:cNvSpPr txBox="1"/>
          <p:nvPr/>
        </p:nvSpPr>
        <p:spPr>
          <a:xfrm>
            <a:off x="548640" y="452017"/>
            <a:ext cx="8531749" cy="584775"/>
          </a:xfrm>
          <a:prstGeom prst="rect">
            <a:avLst/>
          </a:prstGeom>
          <a:noFill/>
        </p:spPr>
        <p:txBody>
          <a:bodyPr wrap="square" rtlCol="0">
            <a:spAutoFit/>
          </a:bodyPr>
          <a:lstStyle/>
          <a:p>
            <a:r>
              <a:rPr lang="en-NL" sz="3200" b="1" dirty="0">
                <a:solidFill>
                  <a:srgbClr val="446572"/>
                </a:solidFill>
                <a:latin typeface="Caecilia LT Std Roman" panose="02060503050505020204" pitchFamily="18" charset="77"/>
              </a:rPr>
              <a:t>History and key facts </a:t>
            </a:r>
            <a:r>
              <a:rPr lang="en-NL" sz="2000" dirty="0">
                <a:solidFill>
                  <a:srgbClr val="446572"/>
                </a:solidFill>
                <a:latin typeface="Caecilia LT Std Roman" panose="02060503050505020204" pitchFamily="18" charset="77"/>
              </a:rPr>
              <a:t>(cont.)</a:t>
            </a:r>
            <a:endParaRPr lang="en-NL" sz="3200" dirty="0">
              <a:solidFill>
                <a:srgbClr val="446572"/>
              </a:solidFill>
              <a:latin typeface="Caecilia LT Std Roman" panose="02060503050505020204" pitchFamily="18" charset="77"/>
            </a:endParaRPr>
          </a:p>
        </p:txBody>
      </p:sp>
      <p:pic>
        <p:nvPicPr>
          <p:cNvPr id="13" name="Picture 12">
            <a:extLst>
              <a:ext uri="{FF2B5EF4-FFF2-40B4-BE49-F238E27FC236}">
                <a16:creationId xmlns:a16="http://schemas.microsoft.com/office/drawing/2014/main" id="{C138DA51-8C84-6E48-AD17-349229A60C3C}"/>
              </a:ext>
            </a:extLst>
          </p:cNvPr>
          <p:cNvPicPr>
            <a:picLocks noChangeAspect="1"/>
          </p:cNvPicPr>
          <p:nvPr/>
        </p:nvPicPr>
        <p:blipFill rotWithShape="1">
          <a:blip r:embed="rId2"/>
          <a:srcRect l="58443" r="30941"/>
          <a:stretch/>
        </p:blipFill>
        <p:spPr>
          <a:xfrm>
            <a:off x="8572451" y="1856948"/>
            <a:ext cx="3134448" cy="4951051"/>
          </a:xfrm>
          <a:prstGeom prst="rect">
            <a:avLst/>
          </a:prstGeom>
        </p:spPr>
      </p:pic>
      <p:sp>
        <p:nvSpPr>
          <p:cNvPr id="20" name="TextBox 19">
            <a:extLst>
              <a:ext uri="{FF2B5EF4-FFF2-40B4-BE49-F238E27FC236}">
                <a16:creationId xmlns:a16="http://schemas.microsoft.com/office/drawing/2014/main" id="{7186EF6A-0AEB-2141-99E4-27652F84903F}"/>
              </a:ext>
            </a:extLst>
          </p:cNvPr>
          <p:cNvSpPr txBox="1"/>
          <p:nvPr/>
        </p:nvSpPr>
        <p:spPr>
          <a:xfrm>
            <a:off x="485101" y="1352904"/>
            <a:ext cx="8658860" cy="609398"/>
          </a:xfrm>
          <a:prstGeom prst="rect">
            <a:avLst/>
          </a:prstGeom>
          <a:noFill/>
        </p:spPr>
        <p:txBody>
          <a:bodyPr wrap="square" rtlCol="0">
            <a:spAutoFit/>
          </a:bodyPr>
          <a:lstStyle/>
          <a:p>
            <a:pPr marL="285750" indent="-285750">
              <a:lnSpc>
                <a:spcPct val="250000"/>
              </a:lnSpc>
              <a:buFont typeface="Arial" panose="020B0604020202020204" pitchFamily="34" charset="0"/>
              <a:buChar char="•"/>
            </a:pPr>
            <a:r>
              <a:rPr lang="en-NL" sz="1600" b="1" dirty="0">
                <a:solidFill>
                  <a:srgbClr val="446572"/>
                </a:solidFill>
                <a:latin typeface="Caecilia LT Std Roman" panose="02060503050505020204" pitchFamily="18" charset="77"/>
              </a:rPr>
              <a:t>1959: </a:t>
            </a:r>
            <a:r>
              <a:rPr lang="en-NL" sz="1600" dirty="0">
                <a:solidFill>
                  <a:srgbClr val="446572"/>
                </a:solidFill>
                <a:latin typeface="Caecilia LT Std Roman" panose="02060503050505020204" pitchFamily="18" charset="77"/>
              </a:rPr>
              <a:t>gas discovery in Groningen, Netherlands</a:t>
            </a:r>
          </a:p>
        </p:txBody>
      </p:sp>
      <p:sp>
        <p:nvSpPr>
          <p:cNvPr id="21" name="TextBox 20">
            <a:extLst>
              <a:ext uri="{FF2B5EF4-FFF2-40B4-BE49-F238E27FC236}">
                <a16:creationId xmlns:a16="http://schemas.microsoft.com/office/drawing/2014/main" id="{1227957F-2BC7-A34C-8242-3E13110829BD}"/>
              </a:ext>
            </a:extLst>
          </p:cNvPr>
          <p:cNvSpPr txBox="1"/>
          <p:nvPr/>
        </p:nvSpPr>
        <p:spPr>
          <a:xfrm>
            <a:off x="485101" y="2061400"/>
            <a:ext cx="8658860" cy="609398"/>
          </a:xfrm>
          <a:prstGeom prst="rect">
            <a:avLst/>
          </a:prstGeom>
          <a:noFill/>
        </p:spPr>
        <p:txBody>
          <a:bodyPr wrap="square" rtlCol="0">
            <a:spAutoFit/>
          </a:bodyPr>
          <a:lstStyle/>
          <a:p>
            <a:pPr marL="285750" indent="-285750">
              <a:lnSpc>
                <a:spcPct val="250000"/>
              </a:lnSpc>
              <a:buFont typeface="Arial" panose="020B0604020202020204" pitchFamily="34" charset="0"/>
              <a:buChar char="•"/>
            </a:pPr>
            <a:r>
              <a:rPr lang="en-NL" sz="1600" b="1" dirty="0">
                <a:solidFill>
                  <a:srgbClr val="446572"/>
                </a:solidFill>
                <a:latin typeface="Caecilia LT Std Roman" panose="02060503050505020204" pitchFamily="18" charset="77"/>
              </a:rPr>
              <a:t>1963: </a:t>
            </a:r>
            <a:r>
              <a:rPr lang="en-NL" sz="1600" dirty="0">
                <a:solidFill>
                  <a:srgbClr val="446572"/>
                </a:solidFill>
                <a:latin typeface="Caecilia LT Std Roman" panose="02060503050505020204" pitchFamily="18" charset="77"/>
              </a:rPr>
              <a:t>start gas extraction</a:t>
            </a:r>
          </a:p>
        </p:txBody>
      </p:sp>
      <p:sp>
        <p:nvSpPr>
          <p:cNvPr id="22" name="TextBox 21">
            <a:extLst>
              <a:ext uri="{FF2B5EF4-FFF2-40B4-BE49-F238E27FC236}">
                <a16:creationId xmlns:a16="http://schemas.microsoft.com/office/drawing/2014/main" id="{418CCD71-29C8-6447-89D0-BD3E09593A89}"/>
              </a:ext>
            </a:extLst>
          </p:cNvPr>
          <p:cNvSpPr txBox="1"/>
          <p:nvPr/>
        </p:nvSpPr>
        <p:spPr>
          <a:xfrm>
            <a:off x="485101" y="2707373"/>
            <a:ext cx="8658860" cy="609398"/>
          </a:xfrm>
          <a:prstGeom prst="rect">
            <a:avLst/>
          </a:prstGeom>
          <a:noFill/>
        </p:spPr>
        <p:txBody>
          <a:bodyPr wrap="square" rtlCol="0">
            <a:spAutoFit/>
          </a:bodyPr>
          <a:lstStyle/>
          <a:p>
            <a:pPr marL="285750" indent="-285750">
              <a:lnSpc>
                <a:spcPct val="250000"/>
              </a:lnSpc>
              <a:buFont typeface="Arial" panose="020B0604020202020204" pitchFamily="34" charset="0"/>
              <a:buChar char="•"/>
            </a:pPr>
            <a:r>
              <a:rPr lang="en-NL" sz="1600" b="1" dirty="0">
                <a:solidFill>
                  <a:srgbClr val="446572"/>
                </a:solidFill>
                <a:latin typeface="Caecilia LT Std Roman" panose="02060503050505020204" pitchFamily="18" charset="77"/>
              </a:rPr>
              <a:t>1963 - 19 April 2024</a:t>
            </a:r>
            <a:r>
              <a:rPr lang="en-NL" sz="1600" dirty="0">
                <a:solidFill>
                  <a:srgbClr val="446572"/>
                </a:solidFill>
                <a:latin typeface="Caecilia LT Std Roman" panose="02060503050505020204" pitchFamily="18" charset="77"/>
              </a:rPr>
              <a:t>: 2,246 billion cubic meters gas extracted</a:t>
            </a:r>
          </a:p>
        </p:txBody>
      </p:sp>
      <p:sp>
        <p:nvSpPr>
          <p:cNvPr id="23" name="TextBox 22">
            <a:extLst>
              <a:ext uri="{FF2B5EF4-FFF2-40B4-BE49-F238E27FC236}">
                <a16:creationId xmlns:a16="http://schemas.microsoft.com/office/drawing/2014/main" id="{E377109B-6903-BE48-AB22-23D0F7FD3543}"/>
              </a:ext>
            </a:extLst>
          </p:cNvPr>
          <p:cNvSpPr txBox="1"/>
          <p:nvPr/>
        </p:nvSpPr>
        <p:spPr>
          <a:xfrm>
            <a:off x="485101" y="3353346"/>
            <a:ext cx="8658860" cy="609398"/>
          </a:xfrm>
          <a:prstGeom prst="rect">
            <a:avLst/>
          </a:prstGeom>
          <a:noFill/>
        </p:spPr>
        <p:txBody>
          <a:bodyPr wrap="square" rtlCol="0">
            <a:spAutoFit/>
          </a:bodyPr>
          <a:lstStyle/>
          <a:p>
            <a:pPr marL="285750" indent="-285750">
              <a:lnSpc>
                <a:spcPct val="250000"/>
              </a:lnSpc>
              <a:buFont typeface="Arial" panose="020B0604020202020204" pitchFamily="34" charset="0"/>
              <a:buChar char="•"/>
            </a:pPr>
            <a:r>
              <a:rPr lang="en-NL" sz="1600" b="1" dirty="0">
                <a:solidFill>
                  <a:srgbClr val="446572"/>
                </a:solidFill>
                <a:latin typeface="Caecilia LT Std Roman" panose="02060503050505020204" pitchFamily="18" charset="77"/>
              </a:rPr>
              <a:t>363 billion Euros </a:t>
            </a:r>
            <a:r>
              <a:rPr lang="en-NL" sz="1600" dirty="0">
                <a:solidFill>
                  <a:srgbClr val="446572"/>
                </a:solidFill>
                <a:latin typeface="Caecilia LT Std Roman" panose="02060503050505020204" pitchFamily="18" charset="77"/>
              </a:rPr>
              <a:t>benefitted to Dutch government</a:t>
            </a:r>
          </a:p>
        </p:txBody>
      </p:sp>
    </p:spTree>
    <p:extLst>
      <p:ext uri="{BB962C8B-B14F-4D97-AF65-F5344CB8AC3E}">
        <p14:creationId xmlns:p14="http://schemas.microsoft.com/office/powerpoint/2010/main" val="3268983980"/>
      </p:ext>
    </p:extLst>
  </p:cSld>
  <p:clrMapOvr>
    <a:masterClrMapping/>
  </p:clrMapOvr>
  <mc:AlternateContent xmlns:mc="http://schemas.openxmlformats.org/markup-compatibility/2006">
    <mc:Choice xmlns:p14="http://schemas.microsoft.com/office/powerpoint/2010/main" Requires="p14">
      <p:transition p14:dur="4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5AAE4C-2125-7344-B8AE-26EDE434CB71}"/>
              </a:ext>
            </a:extLst>
          </p:cNvPr>
          <p:cNvSpPr/>
          <p:nvPr/>
        </p:nvSpPr>
        <p:spPr>
          <a:xfrm>
            <a:off x="-231392" y="452017"/>
            <a:ext cx="12654782" cy="3776870"/>
          </a:xfrm>
          <a:prstGeom prst="rect">
            <a:avLst/>
          </a:prstGeom>
          <a:gradFill flip="none" rotWithShape="1">
            <a:gsLst>
              <a:gs pos="0">
                <a:srgbClr val="E6F2F4"/>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a:extLst>
              <a:ext uri="{FF2B5EF4-FFF2-40B4-BE49-F238E27FC236}">
                <a16:creationId xmlns:a16="http://schemas.microsoft.com/office/drawing/2014/main" id="{94B74300-E572-7146-B16E-C929A165B26F}"/>
              </a:ext>
            </a:extLst>
          </p:cNvPr>
          <p:cNvPicPr>
            <a:picLocks noChangeAspect="1"/>
          </p:cNvPicPr>
          <p:nvPr/>
        </p:nvPicPr>
        <p:blipFill rotWithShape="1">
          <a:blip r:embed="rId2">
            <a:alphaModFix amt="50000"/>
          </a:blip>
          <a:srcRect l="14898" t="78874" r="47449"/>
          <a:stretch/>
        </p:blipFill>
        <p:spPr>
          <a:xfrm>
            <a:off x="0" y="5708823"/>
            <a:ext cx="12214849" cy="1149177"/>
          </a:xfrm>
          <a:prstGeom prst="rect">
            <a:avLst/>
          </a:prstGeom>
        </p:spPr>
      </p:pic>
      <p:pic>
        <p:nvPicPr>
          <p:cNvPr id="6" name="Picture 5">
            <a:extLst>
              <a:ext uri="{FF2B5EF4-FFF2-40B4-BE49-F238E27FC236}">
                <a16:creationId xmlns:a16="http://schemas.microsoft.com/office/drawing/2014/main" id="{BE56E24D-96B2-4943-94A0-CBF59103EA17}"/>
              </a:ext>
            </a:extLst>
          </p:cNvPr>
          <p:cNvPicPr>
            <a:picLocks noChangeAspect="1"/>
          </p:cNvPicPr>
          <p:nvPr/>
        </p:nvPicPr>
        <p:blipFill rotWithShape="1">
          <a:blip r:embed="rId3">
            <a:alphaModFix amt="50000"/>
          </a:blip>
          <a:srcRect t="34226" b="50000"/>
          <a:stretch/>
        </p:blipFill>
        <p:spPr>
          <a:xfrm>
            <a:off x="-3191927" y="-17110"/>
            <a:ext cx="21002216" cy="469127"/>
          </a:xfrm>
          <a:prstGeom prst="rect">
            <a:avLst/>
          </a:prstGeom>
        </p:spPr>
      </p:pic>
      <p:sp>
        <p:nvSpPr>
          <p:cNvPr id="7" name="TextBox 6">
            <a:extLst>
              <a:ext uri="{FF2B5EF4-FFF2-40B4-BE49-F238E27FC236}">
                <a16:creationId xmlns:a16="http://schemas.microsoft.com/office/drawing/2014/main" id="{C2A134B6-F8FC-9B48-BE59-89911DAACD2F}"/>
              </a:ext>
            </a:extLst>
          </p:cNvPr>
          <p:cNvSpPr txBox="1"/>
          <p:nvPr/>
        </p:nvSpPr>
        <p:spPr>
          <a:xfrm>
            <a:off x="548640" y="452017"/>
            <a:ext cx="8531749" cy="584775"/>
          </a:xfrm>
          <a:prstGeom prst="rect">
            <a:avLst/>
          </a:prstGeom>
          <a:noFill/>
        </p:spPr>
        <p:txBody>
          <a:bodyPr wrap="square" rtlCol="0">
            <a:spAutoFit/>
          </a:bodyPr>
          <a:lstStyle/>
          <a:p>
            <a:r>
              <a:rPr lang="en-NL" sz="3200" dirty="0">
                <a:solidFill>
                  <a:srgbClr val="446572"/>
                </a:solidFill>
                <a:latin typeface="Caecilia LT Std Roman" panose="02060503050505020204" pitchFamily="18" charset="77"/>
              </a:rPr>
              <a:t>Context and key facts </a:t>
            </a:r>
            <a:r>
              <a:rPr lang="en-NL" sz="2000" dirty="0">
                <a:solidFill>
                  <a:srgbClr val="446572"/>
                </a:solidFill>
                <a:latin typeface="Caecilia LT Std Roman" panose="02060503050505020204" pitchFamily="18" charset="77"/>
              </a:rPr>
              <a:t>(cont.)</a:t>
            </a:r>
            <a:endParaRPr lang="en-NL" sz="3200" dirty="0">
              <a:solidFill>
                <a:srgbClr val="446572"/>
              </a:solidFill>
              <a:latin typeface="Caecilia LT Std Roman" panose="02060503050505020204" pitchFamily="18" charset="77"/>
            </a:endParaRPr>
          </a:p>
        </p:txBody>
      </p:sp>
      <p:sp>
        <p:nvSpPr>
          <p:cNvPr id="9" name="TextBox 8">
            <a:extLst>
              <a:ext uri="{FF2B5EF4-FFF2-40B4-BE49-F238E27FC236}">
                <a16:creationId xmlns:a16="http://schemas.microsoft.com/office/drawing/2014/main" id="{3E2C4CF0-79C6-064B-8075-6EF313626C8B}"/>
              </a:ext>
            </a:extLst>
          </p:cNvPr>
          <p:cNvSpPr txBox="1"/>
          <p:nvPr/>
        </p:nvSpPr>
        <p:spPr>
          <a:xfrm>
            <a:off x="548640" y="1786147"/>
            <a:ext cx="11094719" cy="969753"/>
          </a:xfrm>
          <a:prstGeom prst="rect">
            <a:avLst/>
          </a:prstGeom>
          <a:noFill/>
        </p:spPr>
        <p:txBody>
          <a:bodyPr wrap="square" rtlCol="0">
            <a:spAutoFit/>
          </a:bodyPr>
          <a:lstStyle/>
          <a:p>
            <a:pPr>
              <a:lnSpc>
                <a:spcPct val="150000"/>
              </a:lnSpc>
            </a:pPr>
            <a:r>
              <a:rPr lang="en-GB" sz="2000" dirty="0">
                <a:solidFill>
                  <a:srgbClr val="446572"/>
                </a:solidFill>
                <a:latin typeface="Caecilia LT Std Roman" panose="02060503050505020204" pitchFamily="18" charset="77"/>
              </a:rPr>
              <a:t>https://</a:t>
            </a:r>
            <a:r>
              <a:rPr lang="en-GB" sz="2000" dirty="0" err="1">
                <a:solidFill>
                  <a:srgbClr val="446572"/>
                </a:solidFill>
                <a:latin typeface="Caecilia LT Std Roman" panose="02060503050505020204" pitchFamily="18" charset="77"/>
              </a:rPr>
              <a:t>public.tableau.com</a:t>
            </a:r>
            <a:r>
              <a:rPr lang="en-GB" sz="2000" dirty="0">
                <a:solidFill>
                  <a:srgbClr val="446572"/>
                </a:solidFill>
                <a:latin typeface="Caecilia LT Std Roman" panose="02060503050505020204" pitchFamily="18" charset="77"/>
              </a:rPr>
              <a:t>/app/profile/</a:t>
            </a:r>
            <a:r>
              <a:rPr lang="en-GB" sz="2000" dirty="0" err="1">
                <a:solidFill>
                  <a:srgbClr val="446572"/>
                </a:solidFill>
                <a:latin typeface="Caecilia LT Std Roman" panose="02060503050505020204" pitchFamily="18" charset="77"/>
              </a:rPr>
              <a:t>maurits.siemonsma</a:t>
            </a:r>
            <a:r>
              <a:rPr lang="en-GB" sz="2000" dirty="0">
                <a:solidFill>
                  <a:srgbClr val="446572"/>
                </a:solidFill>
                <a:latin typeface="Caecilia LT Std Roman" panose="02060503050505020204" pitchFamily="18" charset="77"/>
              </a:rPr>
              <a:t>/viz/</a:t>
            </a:r>
            <a:r>
              <a:rPr lang="en-GB" sz="2000" dirty="0" err="1">
                <a:solidFill>
                  <a:srgbClr val="446572"/>
                </a:solidFill>
                <a:latin typeface="Caecilia LT Std Roman" panose="02060503050505020204" pitchFamily="18" charset="77"/>
              </a:rPr>
              <a:t>fp_choroplethsstacked</a:t>
            </a:r>
            <a:r>
              <a:rPr lang="en-GB" sz="2000" dirty="0">
                <a:solidFill>
                  <a:srgbClr val="446572"/>
                </a:solidFill>
                <a:latin typeface="Caecilia LT Std Roman" panose="02060503050505020204" pitchFamily="18" charset="77"/>
              </a:rPr>
              <a:t>/</a:t>
            </a:r>
            <a:r>
              <a:rPr lang="en-GB" sz="2000" dirty="0" err="1">
                <a:solidFill>
                  <a:srgbClr val="446572"/>
                </a:solidFill>
                <a:latin typeface="Caecilia LT Std Roman" panose="02060503050505020204" pitchFamily="18" charset="77"/>
              </a:rPr>
              <a:t>StoryFPIH?publish</a:t>
            </a:r>
            <a:r>
              <a:rPr lang="en-GB" sz="2000" dirty="0">
                <a:solidFill>
                  <a:srgbClr val="446572"/>
                </a:solidFill>
                <a:latin typeface="Caecilia LT Std Roman" panose="02060503050505020204" pitchFamily="18" charset="77"/>
              </a:rPr>
              <a:t>=yes</a:t>
            </a:r>
            <a:endParaRPr lang="en-NL" sz="2000" dirty="0">
              <a:solidFill>
                <a:srgbClr val="446572"/>
              </a:solidFill>
              <a:latin typeface="Caecilia LT Std Roman" panose="02060503050505020204" pitchFamily="18" charset="77"/>
            </a:endParaRPr>
          </a:p>
        </p:txBody>
      </p:sp>
      <p:pic>
        <p:nvPicPr>
          <p:cNvPr id="8" name="Picture 7">
            <a:extLst>
              <a:ext uri="{FF2B5EF4-FFF2-40B4-BE49-F238E27FC236}">
                <a16:creationId xmlns:a16="http://schemas.microsoft.com/office/drawing/2014/main" id="{C9C1C413-6951-D943-980C-4644649A625B}"/>
              </a:ext>
            </a:extLst>
          </p:cNvPr>
          <p:cNvPicPr>
            <a:picLocks noChangeAspect="1"/>
          </p:cNvPicPr>
          <p:nvPr/>
        </p:nvPicPr>
        <p:blipFill rotWithShape="1">
          <a:blip r:embed="rId4"/>
          <a:srcRect l="-12206" t="20424" r="24178" b="13354"/>
          <a:stretch/>
        </p:blipFill>
        <p:spPr>
          <a:xfrm>
            <a:off x="-1978649" y="4102100"/>
            <a:ext cx="15166012" cy="1912938"/>
          </a:xfrm>
          <a:prstGeom prst="rect">
            <a:avLst/>
          </a:prstGeom>
        </p:spPr>
      </p:pic>
    </p:spTree>
    <p:extLst>
      <p:ext uri="{BB962C8B-B14F-4D97-AF65-F5344CB8AC3E}">
        <p14:creationId xmlns:p14="http://schemas.microsoft.com/office/powerpoint/2010/main" val="1579150567"/>
      </p:ext>
    </p:extLst>
  </p:cSld>
  <p:clrMapOvr>
    <a:masterClrMapping/>
  </p:clrMapOvr>
  <mc:AlternateContent xmlns:mc="http://schemas.openxmlformats.org/markup-compatibility/2006">
    <mc:Choice xmlns:p14="http://schemas.microsoft.com/office/powerpoint/2010/main" Requires="p14">
      <p:transition p14:dur="400">
        <p:fade/>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5AAE4C-2125-7344-B8AE-26EDE434CB71}"/>
              </a:ext>
            </a:extLst>
          </p:cNvPr>
          <p:cNvSpPr/>
          <p:nvPr/>
        </p:nvSpPr>
        <p:spPr>
          <a:xfrm>
            <a:off x="-231392" y="452017"/>
            <a:ext cx="12654782" cy="3776870"/>
          </a:xfrm>
          <a:prstGeom prst="rect">
            <a:avLst/>
          </a:prstGeom>
          <a:gradFill flip="none" rotWithShape="1">
            <a:gsLst>
              <a:gs pos="0">
                <a:srgbClr val="E6F2F4"/>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a:extLst>
              <a:ext uri="{FF2B5EF4-FFF2-40B4-BE49-F238E27FC236}">
                <a16:creationId xmlns:a16="http://schemas.microsoft.com/office/drawing/2014/main" id="{94B74300-E572-7146-B16E-C929A165B26F}"/>
              </a:ext>
            </a:extLst>
          </p:cNvPr>
          <p:cNvPicPr>
            <a:picLocks noChangeAspect="1"/>
          </p:cNvPicPr>
          <p:nvPr/>
        </p:nvPicPr>
        <p:blipFill rotWithShape="1">
          <a:blip r:embed="rId2">
            <a:alphaModFix amt="50000"/>
          </a:blip>
          <a:srcRect l="14898" t="78874" r="47449"/>
          <a:stretch/>
        </p:blipFill>
        <p:spPr>
          <a:xfrm>
            <a:off x="0" y="5708823"/>
            <a:ext cx="12214849" cy="1149177"/>
          </a:xfrm>
          <a:prstGeom prst="rect">
            <a:avLst/>
          </a:prstGeom>
        </p:spPr>
      </p:pic>
      <p:pic>
        <p:nvPicPr>
          <p:cNvPr id="6" name="Picture 5">
            <a:extLst>
              <a:ext uri="{FF2B5EF4-FFF2-40B4-BE49-F238E27FC236}">
                <a16:creationId xmlns:a16="http://schemas.microsoft.com/office/drawing/2014/main" id="{BE56E24D-96B2-4943-94A0-CBF59103EA17}"/>
              </a:ext>
            </a:extLst>
          </p:cNvPr>
          <p:cNvPicPr>
            <a:picLocks noChangeAspect="1"/>
          </p:cNvPicPr>
          <p:nvPr/>
        </p:nvPicPr>
        <p:blipFill rotWithShape="1">
          <a:blip r:embed="rId3">
            <a:alphaModFix amt="50000"/>
          </a:blip>
          <a:srcRect t="34226" b="50000"/>
          <a:stretch/>
        </p:blipFill>
        <p:spPr>
          <a:xfrm>
            <a:off x="-3191927" y="-17110"/>
            <a:ext cx="21002216" cy="469127"/>
          </a:xfrm>
          <a:prstGeom prst="rect">
            <a:avLst/>
          </a:prstGeom>
        </p:spPr>
      </p:pic>
      <p:sp>
        <p:nvSpPr>
          <p:cNvPr id="7" name="TextBox 6">
            <a:extLst>
              <a:ext uri="{FF2B5EF4-FFF2-40B4-BE49-F238E27FC236}">
                <a16:creationId xmlns:a16="http://schemas.microsoft.com/office/drawing/2014/main" id="{C2A134B6-F8FC-9B48-BE59-89911DAACD2F}"/>
              </a:ext>
            </a:extLst>
          </p:cNvPr>
          <p:cNvSpPr txBox="1"/>
          <p:nvPr/>
        </p:nvSpPr>
        <p:spPr>
          <a:xfrm>
            <a:off x="548640" y="452017"/>
            <a:ext cx="8531749" cy="584775"/>
          </a:xfrm>
          <a:prstGeom prst="rect">
            <a:avLst/>
          </a:prstGeom>
          <a:noFill/>
        </p:spPr>
        <p:txBody>
          <a:bodyPr wrap="square" rtlCol="0">
            <a:spAutoFit/>
          </a:bodyPr>
          <a:lstStyle/>
          <a:p>
            <a:r>
              <a:rPr lang="en-NL" sz="3200" b="1" dirty="0">
                <a:solidFill>
                  <a:srgbClr val="446572"/>
                </a:solidFill>
                <a:latin typeface="Caecilia LT Std Roman" panose="02060503050505020204" pitchFamily="18" charset="77"/>
              </a:rPr>
              <a:t>Hypotheses formed</a:t>
            </a:r>
          </a:p>
        </p:txBody>
      </p:sp>
      <p:sp>
        <p:nvSpPr>
          <p:cNvPr id="9" name="TextBox 8">
            <a:extLst>
              <a:ext uri="{FF2B5EF4-FFF2-40B4-BE49-F238E27FC236}">
                <a16:creationId xmlns:a16="http://schemas.microsoft.com/office/drawing/2014/main" id="{3E2C4CF0-79C6-064B-8075-6EF313626C8B}"/>
              </a:ext>
            </a:extLst>
          </p:cNvPr>
          <p:cNvSpPr txBox="1"/>
          <p:nvPr/>
        </p:nvSpPr>
        <p:spPr>
          <a:xfrm>
            <a:off x="548638" y="1849434"/>
            <a:ext cx="11094719" cy="508088"/>
          </a:xfrm>
          <a:prstGeom prst="rect">
            <a:avLst/>
          </a:prstGeom>
          <a:noFill/>
        </p:spPr>
        <p:txBody>
          <a:bodyPr wrap="square" rtlCol="0">
            <a:spAutoFit/>
          </a:bodyPr>
          <a:lstStyle/>
          <a:p>
            <a:pPr>
              <a:lnSpc>
                <a:spcPct val="150000"/>
              </a:lnSpc>
            </a:pPr>
            <a:r>
              <a:rPr lang="en-NL" sz="2000" dirty="0">
                <a:solidFill>
                  <a:srgbClr val="446572"/>
                </a:solidFill>
                <a:latin typeface="Caecilia LT Std Roman" panose="02060503050505020204" pitchFamily="18" charset="77"/>
              </a:rPr>
              <a:t>Hypothesis_1: 	Gas extraction has negatively impacted local real estate value </a:t>
            </a:r>
          </a:p>
        </p:txBody>
      </p:sp>
      <p:pic>
        <p:nvPicPr>
          <p:cNvPr id="1028" name="Picture 4" descr="Methane - SEG Wiki">
            <a:extLst>
              <a:ext uri="{FF2B5EF4-FFF2-40B4-BE49-F238E27FC236}">
                <a16:creationId xmlns:a16="http://schemas.microsoft.com/office/drawing/2014/main" id="{923E76FF-B1D2-4F4F-8824-E7C859DC50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16939" y="3583414"/>
            <a:ext cx="1962261" cy="198188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D49AC21-7331-464D-8319-92EBE250B79F}"/>
              </a:ext>
            </a:extLst>
          </p:cNvPr>
          <p:cNvSpPr txBox="1"/>
          <p:nvPr/>
        </p:nvSpPr>
        <p:spPr>
          <a:xfrm>
            <a:off x="548638" y="2808328"/>
            <a:ext cx="11094719" cy="969753"/>
          </a:xfrm>
          <a:prstGeom prst="rect">
            <a:avLst/>
          </a:prstGeom>
          <a:noFill/>
        </p:spPr>
        <p:txBody>
          <a:bodyPr wrap="square" rtlCol="0">
            <a:spAutoFit/>
          </a:bodyPr>
          <a:lstStyle/>
          <a:p>
            <a:pPr>
              <a:lnSpc>
                <a:spcPct val="150000"/>
              </a:lnSpc>
            </a:pPr>
            <a:r>
              <a:rPr lang="en-NL" sz="2000" dirty="0">
                <a:solidFill>
                  <a:srgbClr val="446572"/>
                </a:solidFill>
                <a:latin typeface="Caecilia LT Std Roman" panose="02060503050505020204" pitchFamily="18" charset="77"/>
              </a:rPr>
              <a:t>Hypothesis_2: 	Areas impacted by gas extraction are less occupied than areas that are 		not impacted</a:t>
            </a:r>
          </a:p>
        </p:txBody>
      </p:sp>
    </p:spTree>
    <p:extLst>
      <p:ext uri="{BB962C8B-B14F-4D97-AF65-F5344CB8AC3E}">
        <p14:creationId xmlns:p14="http://schemas.microsoft.com/office/powerpoint/2010/main" val="2815613597"/>
      </p:ext>
    </p:extLst>
  </p:cSld>
  <p:clrMapOvr>
    <a:masterClrMapping/>
  </p:clrMapOvr>
  <mc:AlternateContent xmlns:mc="http://schemas.openxmlformats.org/markup-compatibility/2006">
    <mc:Choice xmlns:p14="http://schemas.microsoft.com/office/powerpoint/2010/main" Requires="p14">
      <p:transition p14:dur="4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5AAE4C-2125-7344-B8AE-26EDE434CB71}"/>
              </a:ext>
            </a:extLst>
          </p:cNvPr>
          <p:cNvSpPr/>
          <p:nvPr/>
        </p:nvSpPr>
        <p:spPr>
          <a:xfrm>
            <a:off x="-231392" y="452017"/>
            <a:ext cx="12654782" cy="3776870"/>
          </a:xfrm>
          <a:prstGeom prst="rect">
            <a:avLst/>
          </a:prstGeom>
          <a:gradFill flip="none" rotWithShape="1">
            <a:gsLst>
              <a:gs pos="0">
                <a:srgbClr val="E6F2F4"/>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a:extLst>
              <a:ext uri="{FF2B5EF4-FFF2-40B4-BE49-F238E27FC236}">
                <a16:creationId xmlns:a16="http://schemas.microsoft.com/office/drawing/2014/main" id="{94B74300-E572-7146-B16E-C929A165B26F}"/>
              </a:ext>
            </a:extLst>
          </p:cNvPr>
          <p:cNvPicPr>
            <a:picLocks noChangeAspect="1"/>
          </p:cNvPicPr>
          <p:nvPr/>
        </p:nvPicPr>
        <p:blipFill rotWithShape="1">
          <a:blip r:embed="rId2">
            <a:alphaModFix amt="50000"/>
          </a:blip>
          <a:srcRect l="14898" t="78874" r="47449"/>
          <a:stretch/>
        </p:blipFill>
        <p:spPr>
          <a:xfrm>
            <a:off x="0" y="5708823"/>
            <a:ext cx="12214849" cy="1149177"/>
          </a:xfrm>
          <a:prstGeom prst="rect">
            <a:avLst/>
          </a:prstGeom>
        </p:spPr>
      </p:pic>
      <p:pic>
        <p:nvPicPr>
          <p:cNvPr id="6" name="Picture 5">
            <a:extLst>
              <a:ext uri="{FF2B5EF4-FFF2-40B4-BE49-F238E27FC236}">
                <a16:creationId xmlns:a16="http://schemas.microsoft.com/office/drawing/2014/main" id="{BE56E24D-96B2-4943-94A0-CBF59103EA17}"/>
              </a:ext>
            </a:extLst>
          </p:cNvPr>
          <p:cNvPicPr>
            <a:picLocks noChangeAspect="1"/>
          </p:cNvPicPr>
          <p:nvPr/>
        </p:nvPicPr>
        <p:blipFill rotWithShape="1">
          <a:blip r:embed="rId3">
            <a:alphaModFix amt="50000"/>
          </a:blip>
          <a:srcRect t="34226" b="50000"/>
          <a:stretch/>
        </p:blipFill>
        <p:spPr>
          <a:xfrm>
            <a:off x="-3191927" y="-17110"/>
            <a:ext cx="21002216" cy="469127"/>
          </a:xfrm>
          <a:prstGeom prst="rect">
            <a:avLst/>
          </a:prstGeom>
        </p:spPr>
      </p:pic>
      <p:sp>
        <p:nvSpPr>
          <p:cNvPr id="7" name="TextBox 6">
            <a:extLst>
              <a:ext uri="{FF2B5EF4-FFF2-40B4-BE49-F238E27FC236}">
                <a16:creationId xmlns:a16="http://schemas.microsoft.com/office/drawing/2014/main" id="{C2A134B6-F8FC-9B48-BE59-89911DAACD2F}"/>
              </a:ext>
            </a:extLst>
          </p:cNvPr>
          <p:cNvSpPr txBox="1"/>
          <p:nvPr/>
        </p:nvSpPr>
        <p:spPr>
          <a:xfrm>
            <a:off x="548640" y="452017"/>
            <a:ext cx="9637176" cy="584775"/>
          </a:xfrm>
          <a:prstGeom prst="rect">
            <a:avLst/>
          </a:prstGeom>
          <a:noFill/>
        </p:spPr>
        <p:txBody>
          <a:bodyPr wrap="square" rtlCol="0">
            <a:spAutoFit/>
          </a:bodyPr>
          <a:lstStyle/>
          <a:p>
            <a:r>
              <a:rPr lang="en-NL" sz="3200" b="1" dirty="0">
                <a:solidFill>
                  <a:srgbClr val="446572"/>
                </a:solidFill>
                <a:latin typeface="Caecilia LT Std Roman" panose="02060503050505020204" pitchFamily="18" charset="77"/>
              </a:rPr>
              <a:t>Definitions</a:t>
            </a:r>
          </a:p>
        </p:txBody>
      </p:sp>
      <p:sp>
        <p:nvSpPr>
          <p:cNvPr id="9" name="TextBox 8">
            <a:extLst>
              <a:ext uri="{FF2B5EF4-FFF2-40B4-BE49-F238E27FC236}">
                <a16:creationId xmlns:a16="http://schemas.microsoft.com/office/drawing/2014/main" id="{3E2C4CF0-79C6-064B-8075-6EF313626C8B}"/>
              </a:ext>
            </a:extLst>
          </p:cNvPr>
          <p:cNvSpPr txBox="1"/>
          <p:nvPr/>
        </p:nvSpPr>
        <p:spPr>
          <a:xfrm>
            <a:off x="568245" y="1183203"/>
            <a:ext cx="2565400" cy="3471912"/>
          </a:xfrm>
          <a:prstGeom prst="rect">
            <a:avLst/>
          </a:prstGeom>
          <a:noFill/>
        </p:spPr>
        <p:txBody>
          <a:bodyPr wrap="square" rtlCol="0">
            <a:spAutoFit/>
          </a:bodyPr>
          <a:lstStyle/>
          <a:p>
            <a:pPr algn="r">
              <a:lnSpc>
                <a:spcPct val="200000"/>
              </a:lnSpc>
            </a:pPr>
            <a:r>
              <a:rPr lang="en-NL" sz="1600" dirty="0">
                <a:solidFill>
                  <a:srgbClr val="446572"/>
                </a:solidFill>
                <a:latin typeface="Caecilia LT Std Roman" panose="02060503050505020204" pitchFamily="18" charset="77"/>
              </a:rPr>
              <a:t>Real estate value =</a:t>
            </a:r>
          </a:p>
          <a:p>
            <a:pPr algn="r">
              <a:lnSpc>
                <a:spcPct val="200000"/>
              </a:lnSpc>
            </a:pPr>
            <a:r>
              <a:rPr lang="en-NL" sz="1600" dirty="0">
                <a:solidFill>
                  <a:srgbClr val="446572"/>
                </a:solidFill>
                <a:latin typeface="Caecilia LT Std Roman" panose="02060503050505020204" pitchFamily="18" charset="77"/>
              </a:rPr>
              <a:t>Occupation rate =</a:t>
            </a:r>
          </a:p>
          <a:p>
            <a:pPr algn="r">
              <a:lnSpc>
                <a:spcPct val="200000"/>
              </a:lnSpc>
            </a:pPr>
            <a:r>
              <a:rPr lang="en-NL" sz="1600" dirty="0">
                <a:solidFill>
                  <a:srgbClr val="446572"/>
                </a:solidFill>
                <a:latin typeface="Caecilia LT Std Roman" panose="02060503050505020204" pitchFamily="18" charset="77"/>
              </a:rPr>
              <a:t> </a:t>
            </a:r>
          </a:p>
          <a:p>
            <a:pPr algn="r">
              <a:lnSpc>
                <a:spcPct val="200000"/>
              </a:lnSpc>
            </a:pPr>
            <a:r>
              <a:rPr lang="en-NL" sz="1600" dirty="0">
                <a:solidFill>
                  <a:srgbClr val="446572"/>
                </a:solidFill>
                <a:latin typeface="Caecilia LT Std Roman" panose="02060503050505020204" pitchFamily="18" charset="77"/>
              </a:rPr>
              <a:t>Target city =</a:t>
            </a:r>
          </a:p>
          <a:p>
            <a:pPr algn="r">
              <a:lnSpc>
                <a:spcPct val="200000"/>
              </a:lnSpc>
            </a:pPr>
            <a:r>
              <a:rPr lang="en-NL" sz="1600" dirty="0">
                <a:solidFill>
                  <a:srgbClr val="446572"/>
                </a:solidFill>
                <a:latin typeface="Caecilia LT Std Roman" panose="02060503050505020204" pitchFamily="18" charset="77"/>
              </a:rPr>
              <a:t>Benchmark city =</a:t>
            </a:r>
          </a:p>
          <a:p>
            <a:pPr algn="r">
              <a:lnSpc>
                <a:spcPct val="200000"/>
              </a:lnSpc>
            </a:pPr>
            <a:r>
              <a:rPr lang="en-NL" sz="1600" dirty="0">
                <a:solidFill>
                  <a:srgbClr val="446572"/>
                </a:solidFill>
                <a:latin typeface="Caecilia LT Std Roman" panose="02060503050505020204" pitchFamily="18" charset="77"/>
              </a:rPr>
              <a:t>Target region =</a:t>
            </a:r>
          </a:p>
          <a:p>
            <a:pPr algn="r">
              <a:lnSpc>
                <a:spcPct val="200000"/>
              </a:lnSpc>
            </a:pPr>
            <a:r>
              <a:rPr lang="en-NL" sz="1600" dirty="0">
                <a:solidFill>
                  <a:srgbClr val="446572"/>
                </a:solidFill>
                <a:latin typeface="Caecilia LT Std Roman" panose="02060503050505020204" pitchFamily="18" charset="77"/>
              </a:rPr>
              <a:t>Benchmark region =</a:t>
            </a:r>
          </a:p>
        </p:txBody>
      </p:sp>
      <p:pic>
        <p:nvPicPr>
          <p:cNvPr id="8" name="Picture 7">
            <a:extLst>
              <a:ext uri="{FF2B5EF4-FFF2-40B4-BE49-F238E27FC236}">
                <a16:creationId xmlns:a16="http://schemas.microsoft.com/office/drawing/2014/main" id="{C9C1C413-6951-D943-980C-4644649A625B}"/>
              </a:ext>
            </a:extLst>
          </p:cNvPr>
          <p:cNvPicPr>
            <a:picLocks noChangeAspect="1"/>
          </p:cNvPicPr>
          <p:nvPr/>
        </p:nvPicPr>
        <p:blipFill rotWithShape="1">
          <a:blip r:embed="rId4"/>
          <a:srcRect r="80368"/>
          <a:stretch/>
        </p:blipFill>
        <p:spPr>
          <a:xfrm>
            <a:off x="8832690" y="3515722"/>
            <a:ext cx="3382159" cy="2888701"/>
          </a:xfrm>
          <a:prstGeom prst="rect">
            <a:avLst/>
          </a:prstGeom>
        </p:spPr>
      </p:pic>
      <p:sp>
        <p:nvSpPr>
          <p:cNvPr id="11" name="TextBox 10">
            <a:extLst>
              <a:ext uri="{FF2B5EF4-FFF2-40B4-BE49-F238E27FC236}">
                <a16:creationId xmlns:a16="http://schemas.microsoft.com/office/drawing/2014/main" id="{135DF9B5-1E3C-B24E-A715-837B7955D5E5}"/>
              </a:ext>
            </a:extLst>
          </p:cNvPr>
          <p:cNvSpPr txBox="1"/>
          <p:nvPr/>
        </p:nvSpPr>
        <p:spPr>
          <a:xfrm>
            <a:off x="3173213" y="1183203"/>
            <a:ext cx="8271935" cy="3471720"/>
          </a:xfrm>
          <a:prstGeom prst="rect">
            <a:avLst/>
          </a:prstGeom>
          <a:noFill/>
        </p:spPr>
        <p:txBody>
          <a:bodyPr wrap="square" rtlCol="0">
            <a:spAutoFit/>
          </a:bodyPr>
          <a:lstStyle/>
          <a:p>
            <a:pPr>
              <a:lnSpc>
                <a:spcPct val="200000"/>
              </a:lnSpc>
            </a:pPr>
            <a:r>
              <a:rPr lang="en-NL" sz="1600" dirty="0">
                <a:solidFill>
                  <a:srgbClr val="446572"/>
                </a:solidFill>
                <a:latin typeface="Caecilia LT Std Roman" panose="02060503050505020204" pitchFamily="18" charset="77"/>
              </a:rPr>
              <a:t>Market value of immovable property</a:t>
            </a:r>
          </a:p>
          <a:p>
            <a:pPr>
              <a:lnSpc>
                <a:spcPct val="200000"/>
              </a:lnSpc>
            </a:pPr>
            <a:endParaRPr lang="en-NL" sz="1600" dirty="0">
              <a:solidFill>
                <a:srgbClr val="446572"/>
              </a:solidFill>
              <a:latin typeface="Caecilia LT Std Roman" panose="02060503050505020204" pitchFamily="18" charset="77"/>
            </a:endParaRPr>
          </a:p>
          <a:p>
            <a:pPr>
              <a:lnSpc>
                <a:spcPct val="200000"/>
              </a:lnSpc>
            </a:pPr>
            <a:endParaRPr lang="en-NL" sz="1600" dirty="0">
              <a:solidFill>
                <a:srgbClr val="446572"/>
              </a:solidFill>
              <a:latin typeface="Caecilia LT Std Roman" panose="02060503050505020204" pitchFamily="18" charset="77"/>
            </a:endParaRPr>
          </a:p>
          <a:p>
            <a:pPr>
              <a:lnSpc>
                <a:spcPct val="200000"/>
              </a:lnSpc>
            </a:pPr>
            <a:r>
              <a:rPr lang="en-GB" sz="1600" dirty="0">
                <a:solidFill>
                  <a:srgbClr val="446572"/>
                </a:solidFill>
                <a:latin typeface="Caecilia LT Std Roman" panose="02060503050505020204" pitchFamily="18" charset="77"/>
              </a:rPr>
              <a:t>I</a:t>
            </a:r>
            <a:r>
              <a:rPr lang="en-NL" sz="1600" dirty="0">
                <a:solidFill>
                  <a:srgbClr val="446572"/>
                </a:solidFill>
                <a:latin typeface="Caecilia LT Std Roman" panose="02060503050505020204" pitchFamily="18" charset="77"/>
              </a:rPr>
              <a:t>solated sample that </a:t>
            </a:r>
            <a:r>
              <a:rPr lang="en-NL" sz="1600" b="1" dirty="0">
                <a:solidFill>
                  <a:srgbClr val="446572"/>
                </a:solidFill>
                <a:latin typeface="Caecilia LT Std Roman" panose="02060503050505020204" pitchFamily="18" charset="77"/>
              </a:rPr>
              <a:t>is</a:t>
            </a:r>
            <a:r>
              <a:rPr lang="en-NL" sz="1600" dirty="0">
                <a:solidFill>
                  <a:srgbClr val="446572"/>
                </a:solidFill>
                <a:latin typeface="Caecilia LT Std Roman" panose="02060503050505020204" pitchFamily="18" charset="77"/>
              </a:rPr>
              <a:t> affected by researched variable</a:t>
            </a:r>
          </a:p>
          <a:p>
            <a:pPr>
              <a:lnSpc>
                <a:spcPct val="200000"/>
              </a:lnSpc>
            </a:pPr>
            <a:r>
              <a:rPr lang="en-GB" sz="1600" dirty="0">
                <a:solidFill>
                  <a:srgbClr val="446572"/>
                </a:solidFill>
                <a:latin typeface="Caecilia LT Std Roman" panose="02060503050505020204" pitchFamily="18" charset="77"/>
              </a:rPr>
              <a:t>C</a:t>
            </a:r>
            <a:r>
              <a:rPr lang="en-NL" sz="1600" dirty="0">
                <a:solidFill>
                  <a:srgbClr val="446572"/>
                </a:solidFill>
                <a:latin typeface="Caecilia LT Std Roman" panose="02060503050505020204" pitchFamily="18" charset="77"/>
              </a:rPr>
              <a:t>ontrol isolated sample that </a:t>
            </a:r>
            <a:r>
              <a:rPr lang="en-NL" sz="1600" b="1" dirty="0">
                <a:solidFill>
                  <a:srgbClr val="446572"/>
                </a:solidFill>
                <a:latin typeface="Caecilia LT Std Roman" panose="02060503050505020204" pitchFamily="18" charset="77"/>
              </a:rPr>
              <a:t>is not </a:t>
            </a:r>
            <a:r>
              <a:rPr lang="en-NL" sz="1600" dirty="0">
                <a:solidFill>
                  <a:srgbClr val="446572"/>
                </a:solidFill>
                <a:latin typeface="Caecilia LT Std Roman" panose="02060503050505020204" pitchFamily="18" charset="77"/>
              </a:rPr>
              <a:t>affected by the researched variable</a:t>
            </a:r>
          </a:p>
          <a:p>
            <a:pPr>
              <a:lnSpc>
                <a:spcPct val="200000"/>
              </a:lnSpc>
            </a:pPr>
            <a:r>
              <a:rPr lang="en-GB" sz="1600" dirty="0">
                <a:solidFill>
                  <a:srgbClr val="446572"/>
                </a:solidFill>
                <a:latin typeface="Caecilia LT Std Roman" panose="02060503050505020204" pitchFamily="18" charset="77"/>
              </a:rPr>
              <a:t>Averaged sample</a:t>
            </a:r>
            <a:r>
              <a:rPr lang="en-NL" sz="1600" dirty="0">
                <a:solidFill>
                  <a:srgbClr val="446572"/>
                </a:solidFill>
                <a:latin typeface="Caecilia LT Std Roman" panose="02060503050505020204" pitchFamily="18" charset="77"/>
              </a:rPr>
              <a:t> that </a:t>
            </a:r>
            <a:r>
              <a:rPr lang="en-NL" sz="1600" b="1" dirty="0">
                <a:solidFill>
                  <a:srgbClr val="446572"/>
                </a:solidFill>
                <a:latin typeface="Caecilia LT Std Roman" panose="02060503050505020204" pitchFamily="18" charset="77"/>
              </a:rPr>
              <a:t>is</a:t>
            </a:r>
            <a:r>
              <a:rPr lang="en-NL" sz="1600" dirty="0">
                <a:solidFill>
                  <a:srgbClr val="446572"/>
                </a:solidFill>
                <a:latin typeface="Caecilia LT Std Roman" panose="02060503050505020204" pitchFamily="18" charset="77"/>
              </a:rPr>
              <a:t> affected by the researched variable</a:t>
            </a:r>
          </a:p>
          <a:p>
            <a:pPr>
              <a:lnSpc>
                <a:spcPct val="200000"/>
              </a:lnSpc>
            </a:pPr>
            <a:r>
              <a:rPr lang="en-GB" sz="1600" dirty="0">
                <a:solidFill>
                  <a:srgbClr val="446572"/>
                </a:solidFill>
                <a:latin typeface="Caecilia LT Std Roman" panose="02060503050505020204" pitchFamily="18" charset="77"/>
              </a:rPr>
              <a:t>C</a:t>
            </a:r>
            <a:r>
              <a:rPr lang="en-NL" sz="1600" dirty="0">
                <a:solidFill>
                  <a:srgbClr val="446572"/>
                </a:solidFill>
                <a:latin typeface="Caecilia LT Std Roman" panose="02060503050505020204" pitchFamily="18" charset="77"/>
              </a:rPr>
              <a:t>ontrol averaged sample that </a:t>
            </a:r>
            <a:r>
              <a:rPr lang="en-NL" sz="1600" b="1" dirty="0">
                <a:solidFill>
                  <a:srgbClr val="446572"/>
                </a:solidFill>
                <a:latin typeface="Caecilia LT Std Roman" panose="02060503050505020204" pitchFamily="18" charset="77"/>
              </a:rPr>
              <a:t>is not </a:t>
            </a:r>
            <a:r>
              <a:rPr lang="en-NL" sz="1600" dirty="0">
                <a:solidFill>
                  <a:srgbClr val="446572"/>
                </a:solidFill>
                <a:latin typeface="Caecilia LT Std Roman" panose="02060503050505020204" pitchFamily="18" charset="77"/>
              </a:rPr>
              <a:t>affected by the researched variable</a:t>
            </a:r>
          </a:p>
        </p:txBody>
      </p:sp>
      <p:sp>
        <p:nvSpPr>
          <p:cNvPr id="10" name="TextBox 9">
            <a:extLst>
              <a:ext uri="{FF2B5EF4-FFF2-40B4-BE49-F238E27FC236}">
                <a16:creationId xmlns:a16="http://schemas.microsoft.com/office/drawing/2014/main" id="{AEFAF42F-3CD8-8B4A-9CF2-3FEB3B390CD9}"/>
              </a:ext>
            </a:extLst>
          </p:cNvPr>
          <p:cNvSpPr txBox="1"/>
          <p:nvPr/>
        </p:nvSpPr>
        <p:spPr>
          <a:xfrm>
            <a:off x="2901378" y="1722472"/>
            <a:ext cx="2807844" cy="794256"/>
          </a:xfrm>
          <a:prstGeom prst="rect">
            <a:avLst/>
          </a:prstGeom>
          <a:noFill/>
        </p:spPr>
        <p:txBody>
          <a:bodyPr wrap="square" rtlCol="0">
            <a:spAutoFit/>
          </a:bodyPr>
          <a:lstStyle/>
          <a:p>
            <a:pPr algn="ctr">
              <a:lnSpc>
                <a:spcPct val="150000"/>
              </a:lnSpc>
            </a:pPr>
            <a:r>
              <a:rPr lang="en-NL" sz="1600" dirty="0">
                <a:solidFill>
                  <a:srgbClr val="446572"/>
                </a:solidFill>
                <a:latin typeface="Caecilia LT Std Roman" panose="02060503050505020204" pitchFamily="18" charset="77"/>
              </a:rPr>
              <a:t>property occupied</a:t>
            </a:r>
          </a:p>
          <a:p>
            <a:pPr algn="ctr">
              <a:lnSpc>
                <a:spcPct val="150000"/>
              </a:lnSpc>
            </a:pPr>
            <a:r>
              <a:rPr lang="en-NL" sz="1600" dirty="0">
                <a:solidFill>
                  <a:srgbClr val="446572"/>
                </a:solidFill>
                <a:latin typeface="Caecilia LT Std Roman" panose="02060503050505020204" pitchFamily="18" charset="77"/>
              </a:rPr>
              <a:t>property available</a:t>
            </a:r>
          </a:p>
        </p:txBody>
      </p:sp>
      <p:cxnSp>
        <p:nvCxnSpPr>
          <p:cNvPr id="3" name="Straight Connector 2">
            <a:extLst>
              <a:ext uri="{FF2B5EF4-FFF2-40B4-BE49-F238E27FC236}">
                <a16:creationId xmlns:a16="http://schemas.microsoft.com/office/drawing/2014/main" id="{75F6CC1B-DC7C-6247-BD0F-681D958A41B8}"/>
              </a:ext>
            </a:extLst>
          </p:cNvPr>
          <p:cNvCxnSpPr>
            <a:cxnSpLocks/>
          </p:cNvCxnSpPr>
          <p:nvPr/>
        </p:nvCxnSpPr>
        <p:spPr>
          <a:xfrm>
            <a:off x="3259028" y="2204984"/>
            <a:ext cx="2108200" cy="0"/>
          </a:xfrm>
          <a:prstGeom prst="line">
            <a:avLst/>
          </a:prstGeom>
          <a:ln w="12700">
            <a:solidFill>
              <a:srgbClr val="44657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1774972"/>
      </p:ext>
    </p:extLst>
  </p:cSld>
  <p:clrMapOvr>
    <a:masterClrMapping/>
  </p:clrMapOvr>
  <mc:AlternateContent xmlns:mc="http://schemas.openxmlformats.org/markup-compatibility/2006">
    <mc:Choice xmlns:p14="http://schemas.microsoft.com/office/powerpoint/2010/main" Requires="p14">
      <p:transition p14:dur="4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5AAE4C-2125-7344-B8AE-26EDE434CB71}"/>
              </a:ext>
            </a:extLst>
          </p:cNvPr>
          <p:cNvSpPr/>
          <p:nvPr/>
        </p:nvSpPr>
        <p:spPr>
          <a:xfrm>
            <a:off x="-231392" y="452017"/>
            <a:ext cx="12654782" cy="3776870"/>
          </a:xfrm>
          <a:prstGeom prst="rect">
            <a:avLst/>
          </a:prstGeom>
          <a:gradFill flip="none" rotWithShape="1">
            <a:gsLst>
              <a:gs pos="0">
                <a:srgbClr val="E6F2F4"/>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a:extLst>
              <a:ext uri="{FF2B5EF4-FFF2-40B4-BE49-F238E27FC236}">
                <a16:creationId xmlns:a16="http://schemas.microsoft.com/office/drawing/2014/main" id="{94B74300-E572-7146-B16E-C929A165B26F}"/>
              </a:ext>
            </a:extLst>
          </p:cNvPr>
          <p:cNvPicPr>
            <a:picLocks noChangeAspect="1"/>
          </p:cNvPicPr>
          <p:nvPr/>
        </p:nvPicPr>
        <p:blipFill rotWithShape="1">
          <a:blip r:embed="rId2">
            <a:alphaModFix amt="50000"/>
          </a:blip>
          <a:srcRect l="14898" t="78874" r="47449"/>
          <a:stretch/>
        </p:blipFill>
        <p:spPr>
          <a:xfrm>
            <a:off x="0" y="5708823"/>
            <a:ext cx="12214849" cy="1149177"/>
          </a:xfrm>
          <a:prstGeom prst="rect">
            <a:avLst/>
          </a:prstGeom>
        </p:spPr>
      </p:pic>
      <p:pic>
        <p:nvPicPr>
          <p:cNvPr id="6" name="Picture 5">
            <a:extLst>
              <a:ext uri="{FF2B5EF4-FFF2-40B4-BE49-F238E27FC236}">
                <a16:creationId xmlns:a16="http://schemas.microsoft.com/office/drawing/2014/main" id="{BE56E24D-96B2-4943-94A0-CBF59103EA17}"/>
              </a:ext>
            </a:extLst>
          </p:cNvPr>
          <p:cNvPicPr>
            <a:picLocks noChangeAspect="1"/>
          </p:cNvPicPr>
          <p:nvPr/>
        </p:nvPicPr>
        <p:blipFill rotWithShape="1">
          <a:blip r:embed="rId3">
            <a:alphaModFix amt="50000"/>
          </a:blip>
          <a:srcRect t="34226" b="50000"/>
          <a:stretch/>
        </p:blipFill>
        <p:spPr>
          <a:xfrm>
            <a:off x="-3191927" y="-17110"/>
            <a:ext cx="21002216" cy="469127"/>
          </a:xfrm>
          <a:prstGeom prst="rect">
            <a:avLst/>
          </a:prstGeom>
        </p:spPr>
      </p:pic>
      <p:sp>
        <p:nvSpPr>
          <p:cNvPr id="7" name="TextBox 6">
            <a:extLst>
              <a:ext uri="{FF2B5EF4-FFF2-40B4-BE49-F238E27FC236}">
                <a16:creationId xmlns:a16="http://schemas.microsoft.com/office/drawing/2014/main" id="{C2A134B6-F8FC-9B48-BE59-89911DAACD2F}"/>
              </a:ext>
            </a:extLst>
          </p:cNvPr>
          <p:cNvSpPr txBox="1"/>
          <p:nvPr/>
        </p:nvSpPr>
        <p:spPr>
          <a:xfrm>
            <a:off x="548640" y="452017"/>
            <a:ext cx="9706610" cy="584775"/>
          </a:xfrm>
          <a:prstGeom prst="rect">
            <a:avLst/>
          </a:prstGeom>
          <a:noFill/>
        </p:spPr>
        <p:txBody>
          <a:bodyPr wrap="square" rtlCol="0">
            <a:spAutoFit/>
          </a:bodyPr>
          <a:lstStyle/>
          <a:p>
            <a:r>
              <a:rPr lang="en-NL" sz="3200" dirty="0">
                <a:solidFill>
                  <a:srgbClr val="446572"/>
                </a:solidFill>
                <a:latin typeface="Caecilia LT Std Roman" panose="02060503050505020204" pitchFamily="18" charset="77"/>
              </a:rPr>
              <a:t>Tableau</a:t>
            </a:r>
          </a:p>
        </p:txBody>
      </p:sp>
      <p:sp>
        <p:nvSpPr>
          <p:cNvPr id="9" name="TextBox 8">
            <a:extLst>
              <a:ext uri="{FF2B5EF4-FFF2-40B4-BE49-F238E27FC236}">
                <a16:creationId xmlns:a16="http://schemas.microsoft.com/office/drawing/2014/main" id="{3E2C4CF0-79C6-064B-8075-6EF313626C8B}"/>
              </a:ext>
            </a:extLst>
          </p:cNvPr>
          <p:cNvSpPr txBox="1"/>
          <p:nvPr/>
        </p:nvSpPr>
        <p:spPr>
          <a:xfrm>
            <a:off x="548640" y="1183203"/>
            <a:ext cx="11094719" cy="969753"/>
          </a:xfrm>
          <a:prstGeom prst="rect">
            <a:avLst/>
          </a:prstGeom>
          <a:noFill/>
        </p:spPr>
        <p:txBody>
          <a:bodyPr wrap="square" rtlCol="0">
            <a:spAutoFit/>
          </a:bodyPr>
          <a:lstStyle/>
          <a:p>
            <a:pPr>
              <a:lnSpc>
                <a:spcPct val="150000"/>
              </a:lnSpc>
            </a:pPr>
            <a:endParaRPr lang="en-NL" sz="2000" dirty="0">
              <a:solidFill>
                <a:srgbClr val="446572"/>
              </a:solidFill>
              <a:latin typeface="Caecilia LT Std Roman" panose="02060503050505020204" pitchFamily="18" charset="77"/>
            </a:endParaRPr>
          </a:p>
          <a:p>
            <a:pPr>
              <a:lnSpc>
                <a:spcPct val="150000"/>
              </a:lnSpc>
            </a:pPr>
            <a:endParaRPr lang="en-NL" sz="2000" dirty="0">
              <a:solidFill>
                <a:srgbClr val="446572"/>
              </a:solidFill>
              <a:latin typeface="Caecilia LT Std Roman" panose="02060503050505020204" pitchFamily="18" charset="77"/>
            </a:endParaRPr>
          </a:p>
        </p:txBody>
      </p:sp>
    </p:spTree>
    <p:extLst>
      <p:ext uri="{BB962C8B-B14F-4D97-AF65-F5344CB8AC3E}">
        <p14:creationId xmlns:p14="http://schemas.microsoft.com/office/powerpoint/2010/main" val="4070030928"/>
      </p:ext>
    </p:extLst>
  </p:cSld>
  <p:clrMapOvr>
    <a:masterClrMapping/>
  </p:clrMapOvr>
  <mc:AlternateContent xmlns:mc="http://schemas.openxmlformats.org/markup-compatibility/2006">
    <mc:Choice xmlns:p14="http://schemas.microsoft.com/office/powerpoint/2010/main" Requires="p14">
      <p:transition p14:dur="400">
        <p:fade/>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5AAE4C-2125-7344-B8AE-26EDE434CB71}"/>
              </a:ext>
            </a:extLst>
          </p:cNvPr>
          <p:cNvSpPr/>
          <p:nvPr/>
        </p:nvSpPr>
        <p:spPr>
          <a:xfrm>
            <a:off x="-231392" y="452017"/>
            <a:ext cx="12654782" cy="3776870"/>
          </a:xfrm>
          <a:prstGeom prst="rect">
            <a:avLst/>
          </a:prstGeom>
          <a:gradFill flip="none" rotWithShape="1">
            <a:gsLst>
              <a:gs pos="0">
                <a:srgbClr val="E6F2F4"/>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a:extLst>
              <a:ext uri="{FF2B5EF4-FFF2-40B4-BE49-F238E27FC236}">
                <a16:creationId xmlns:a16="http://schemas.microsoft.com/office/drawing/2014/main" id="{94B74300-E572-7146-B16E-C929A165B26F}"/>
              </a:ext>
            </a:extLst>
          </p:cNvPr>
          <p:cNvPicPr>
            <a:picLocks noChangeAspect="1"/>
          </p:cNvPicPr>
          <p:nvPr/>
        </p:nvPicPr>
        <p:blipFill rotWithShape="1">
          <a:blip r:embed="rId2">
            <a:alphaModFix amt="50000"/>
          </a:blip>
          <a:srcRect l="14898" t="78874" r="47449"/>
          <a:stretch/>
        </p:blipFill>
        <p:spPr>
          <a:xfrm>
            <a:off x="0" y="5708823"/>
            <a:ext cx="12214849" cy="1149177"/>
          </a:xfrm>
          <a:prstGeom prst="rect">
            <a:avLst/>
          </a:prstGeom>
        </p:spPr>
      </p:pic>
      <p:pic>
        <p:nvPicPr>
          <p:cNvPr id="6" name="Picture 5">
            <a:extLst>
              <a:ext uri="{FF2B5EF4-FFF2-40B4-BE49-F238E27FC236}">
                <a16:creationId xmlns:a16="http://schemas.microsoft.com/office/drawing/2014/main" id="{BE56E24D-96B2-4943-94A0-CBF59103EA17}"/>
              </a:ext>
            </a:extLst>
          </p:cNvPr>
          <p:cNvPicPr>
            <a:picLocks noChangeAspect="1"/>
          </p:cNvPicPr>
          <p:nvPr/>
        </p:nvPicPr>
        <p:blipFill rotWithShape="1">
          <a:blip r:embed="rId3">
            <a:alphaModFix amt="50000"/>
          </a:blip>
          <a:srcRect t="34226" b="50000"/>
          <a:stretch/>
        </p:blipFill>
        <p:spPr>
          <a:xfrm>
            <a:off x="-3191927" y="-17110"/>
            <a:ext cx="21002216" cy="469127"/>
          </a:xfrm>
          <a:prstGeom prst="rect">
            <a:avLst/>
          </a:prstGeom>
        </p:spPr>
      </p:pic>
      <p:sp>
        <p:nvSpPr>
          <p:cNvPr id="7" name="TextBox 6">
            <a:extLst>
              <a:ext uri="{FF2B5EF4-FFF2-40B4-BE49-F238E27FC236}">
                <a16:creationId xmlns:a16="http://schemas.microsoft.com/office/drawing/2014/main" id="{C2A134B6-F8FC-9B48-BE59-89911DAACD2F}"/>
              </a:ext>
            </a:extLst>
          </p:cNvPr>
          <p:cNvSpPr txBox="1"/>
          <p:nvPr/>
        </p:nvSpPr>
        <p:spPr>
          <a:xfrm>
            <a:off x="548640" y="452017"/>
            <a:ext cx="9706610" cy="584775"/>
          </a:xfrm>
          <a:prstGeom prst="rect">
            <a:avLst/>
          </a:prstGeom>
          <a:noFill/>
        </p:spPr>
        <p:txBody>
          <a:bodyPr wrap="square" rtlCol="0">
            <a:spAutoFit/>
          </a:bodyPr>
          <a:lstStyle/>
          <a:p>
            <a:r>
              <a:rPr lang="en-NL" sz="3200" b="1" dirty="0">
                <a:solidFill>
                  <a:srgbClr val="446572"/>
                </a:solidFill>
                <a:latin typeface="Caecilia LT Std Roman" panose="02060503050505020204" pitchFamily="18" charset="77"/>
              </a:rPr>
              <a:t>Comparison of target city and benchmark</a:t>
            </a:r>
          </a:p>
        </p:txBody>
      </p:sp>
      <p:sp>
        <p:nvSpPr>
          <p:cNvPr id="9" name="TextBox 8">
            <a:extLst>
              <a:ext uri="{FF2B5EF4-FFF2-40B4-BE49-F238E27FC236}">
                <a16:creationId xmlns:a16="http://schemas.microsoft.com/office/drawing/2014/main" id="{3E2C4CF0-79C6-064B-8075-6EF313626C8B}"/>
              </a:ext>
            </a:extLst>
          </p:cNvPr>
          <p:cNvSpPr txBox="1"/>
          <p:nvPr/>
        </p:nvSpPr>
        <p:spPr>
          <a:xfrm>
            <a:off x="548640" y="1183203"/>
            <a:ext cx="11094719" cy="969753"/>
          </a:xfrm>
          <a:prstGeom prst="rect">
            <a:avLst/>
          </a:prstGeom>
          <a:noFill/>
        </p:spPr>
        <p:txBody>
          <a:bodyPr wrap="square" rtlCol="0">
            <a:spAutoFit/>
          </a:bodyPr>
          <a:lstStyle/>
          <a:p>
            <a:pPr>
              <a:lnSpc>
                <a:spcPct val="150000"/>
              </a:lnSpc>
            </a:pPr>
            <a:endParaRPr lang="en-NL" sz="2000" dirty="0">
              <a:solidFill>
                <a:srgbClr val="446572"/>
              </a:solidFill>
              <a:latin typeface="Caecilia LT Std Roman" panose="02060503050505020204" pitchFamily="18" charset="77"/>
            </a:endParaRPr>
          </a:p>
          <a:p>
            <a:pPr>
              <a:lnSpc>
                <a:spcPct val="150000"/>
              </a:lnSpc>
            </a:pPr>
            <a:endParaRPr lang="en-NL" sz="2000" dirty="0">
              <a:solidFill>
                <a:srgbClr val="446572"/>
              </a:solidFill>
              <a:latin typeface="Caecilia LT Std Roman" panose="02060503050505020204" pitchFamily="18" charset="77"/>
            </a:endParaRPr>
          </a:p>
        </p:txBody>
      </p:sp>
      <p:pic>
        <p:nvPicPr>
          <p:cNvPr id="3" name="Picture 2">
            <a:extLst>
              <a:ext uri="{FF2B5EF4-FFF2-40B4-BE49-F238E27FC236}">
                <a16:creationId xmlns:a16="http://schemas.microsoft.com/office/drawing/2014/main" id="{89DE4684-DA83-784B-8BD6-F34907FACD5F}"/>
              </a:ext>
            </a:extLst>
          </p:cNvPr>
          <p:cNvPicPr>
            <a:picLocks noChangeAspect="1"/>
          </p:cNvPicPr>
          <p:nvPr/>
        </p:nvPicPr>
        <p:blipFill>
          <a:blip r:embed="rId4"/>
          <a:stretch>
            <a:fillRect/>
          </a:stretch>
        </p:blipFill>
        <p:spPr>
          <a:xfrm>
            <a:off x="6951958" y="1070818"/>
            <a:ext cx="4478429" cy="4638005"/>
          </a:xfrm>
          <a:prstGeom prst="rect">
            <a:avLst/>
          </a:prstGeom>
        </p:spPr>
      </p:pic>
      <p:sp>
        <p:nvSpPr>
          <p:cNvPr id="11" name="Oval 10">
            <a:extLst>
              <a:ext uri="{FF2B5EF4-FFF2-40B4-BE49-F238E27FC236}">
                <a16:creationId xmlns:a16="http://schemas.microsoft.com/office/drawing/2014/main" id="{C2707DFD-CEC6-C445-8FC9-002316195BB9}"/>
              </a:ext>
            </a:extLst>
          </p:cNvPr>
          <p:cNvSpPr/>
          <p:nvPr/>
        </p:nvSpPr>
        <p:spPr>
          <a:xfrm>
            <a:off x="8656320" y="2346960"/>
            <a:ext cx="116840" cy="121920"/>
          </a:xfrm>
          <a:prstGeom prst="ellipse">
            <a:avLst/>
          </a:prstGeom>
          <a:solidFill>
            <a:srgbClr val="FF4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mc:AlternateContent xmlns:mc="http://schemas.openxmlformats.org/markup-compatibility/2006">
        <mc:Choice xmlns:p14="http://schemas.microsoft.com/office/powerpoint/2010/main" Requires="p14">
          <p:contentPart p14:bwMode="auto" r:id="rId5">
            <p14:nvContentPartPr>
              <p14:cNvPr id="15" name="Ink 14">
                <a:extLst>
                  <a:ext uri="{FF2B5EF4-FFF2-40B4-BE49-F238E27FC236}">
                    <a16:creationId xmlns:a16="http://schemas.microsoft.com/office/drawing/2014/main" id="{A9D0689E-1089-A946-BDA9-B072F087A6F0}"/>
                  </a:ext>
                </a:extLst>
              </p14:cNvPr>
              <p14:cNvContentPartPr/>
              <p14:nvPr/>
            </p14:nvContentPartPr>
            <p14:xfrm>
              <a:off x="8247233" y="1858305"/>
              <a:ext cx="1670760" cy="1584720"/>
            </p14:xfrm>
          </p:contentPart>
        </mc:Choice>
        <mc:Fallback>
          <p:pic>
            <p:nvPicPr>
              <p:cNvPr id="15" name="Ink 14">
                <a:extLst>
                  <a:ext uri="{FF2B5EF4-FFF2-40B4-BE49-F238E27FC236}">
                    <a16:creationId xmlns:a16="http://schemas.microsoft.com/office/drawing/2014/main" id="{A9D0689E-1089-A946-BDA9-B072F087A6F0}"/>
                  </a:ext>
                </a:extLst>
              </p:cNvPr>
              <p:cNvPicPr/>
              <p:nvPr/>
            </p:nvPicPr>
            <p:blipFill>
              <a:blip r:embed="rId6"/>
              <a:stretch>
                <a:fillRect/>
              </a:stretch>
            </p:blipFill>
            <p:spPr>
              <a:xfrm>
                <a:off x="8237873" y="1848945"/>
                <a:ext cx="1689480" cy="1603440"/>
              </a:xfrm>
              <a:prstGeom prst="rect">
                <a:avLst/>
              </a:prstGeom>
            </p:spPr>
          </p:pic>
        </mc:Fallback>
      </mc:AlternateContent>
      <p:sp>
        <p:nvSpPr>
          <p:cNvPr id="20" name="TextBox 19">
            <a:extLst>
              <a:ext uri="{FF2B5EF4-FFF2-40B4-BE49-F238E27FC236}">
                <a16:creationId xmlns:a16="http://schemas.microsoft.com/office/drawing/2014/main" id="{559C5F1E-CD8C-DA45-85F5-204E3585C00C}"/>
              </a:ext>
            </a:extLst>
          </p:cNvPr>
          <p:cNvSpPr txBox="1"/>
          <p:nvPr/>
        </p:nvSpPr>
        <p:spPr>
          <a:xfrm>
            <a:off x="603250" y="1371600"/>
            <a:ext cx="5492750" cy="1756635"/>
          </a:xfrm>
          <a:prstGeom prst="rect">
            <a:avLst/>
          </a:prstGeom>
          <a:noFill/>
        </p:spPr>
        <p:txBody>
          <a:bodyPr wrap="square" rtlCol="0">
            <a:spAutoFit/>
          </a:bodyPr>
          <a:lstStyle/>
          <a:p>
            <a:pPr>
              <a:lnSpc>
                <a:spcPct val="200000"/>
              </a:lnSpc>
            </a:pPr>
            <a:r>
              <a:rPr lang="en-NL" sz="1400" b="1" dirty="0">
                <a:solidFill>
                  <a:srgbClr val="446572"/>
                </a:solidFill>
                <a:latin typeface="Caecilia LT Std Roman" panose="02060503050505020204" pitchFamily="18" charset="77"/>
              </a:rPr>
              <a:t>City level analysis:</a:t>
            </a:r>
          </a:p>
          <a:p>
            <a:pPr marL="285750" indent="-285750">
              <a:lnSpc>
                <a:spcPct val="200000"/>
              </a:lnSpc>
              <a:buFont typeface="System Font Regular"/>
              <a:buChar char="➡️"/>
            </a:pPr>
            <a:r>
              <a:rPr lang="en-NL" sz="1400" dirty="0">
                <a:solidFill>
                  <a:srgbClr val="446572"/>
                </a:solidFill>
                <a:latin typeface="Caecilia LT Std Roman" panose="02060503050505020204" pitchFamily="18" charset="77"/>
              </a:rPr>
              <a:t>Select heavy hitted city in epicentre: </a:t>
            </a:r>
            <a:r>
              <a:rPr lang="en-NL" sz="1400" b="1" dirty="0">
                <a:solidFill>
                  <a:srgbClr val="446572"/>
                </a:solidFill>
                <a:latin typeface="Caecilia LT Std Roman" panose="02060503050505020204" pitchFamily="18" charset="77"/>
              </a:rPr>
              <a:t>Appingedam</a:t>
            </a:r>
          </a:p>
          <a:p>
            <a:pPr marL="285750" indent="-285750">
              <a:lnSpc>
                <a:spcPct val="200000"/>
              </a:lnSpc>
              <a:buFont typeface="System Font Regular"/>
              <a:buChar char="➡️"/>
            </a:pPr>
            <a:r>
              <a:rPr lang="en-NL" sz="1400" dirty="0">
                <a:solidFill>
                  <a:srgbClr val="446572"/>
                </a:solidFill>
                <a:latin typeface="Caecilia LT Std Roman" panose="02060503050505020204" pitchFamily="18" charset="77"/>
              </a:rPr>
              <a:t>Select comparable benchmark city in non affected area: BM = </a:t>
            </a:r>
            <a:r>
              <a:rPr lang="en-NL" sz="1400" b="1" dirty="0">
                <a:solidFill>
                  <a:srgbClr val="FF40FF"/>
                </a:solidFill>
                <a:latin typeface="Caecilia LT Std Roman" panose="02060503050505020204" pitchFamily="18" charset="77"/>
              </a:rPr>
              <a:t>Franeker</a:t>
            </a:r>
            <a:endParaRPr lang="en-NL" sz="1400" dirty="0">
              <a:solidFill>
                <a:srgbClr val="FF40FF"/>
              </a:solidFill>
              <a:latin typeface="Caecilia LT Std Roman" panose="02060503050505020204" pitchFamily="18" charset="77"/>
            </a:endParaRPr>
          </a:p>
        </p:txBody>
      </p:sp>
      <p:sp>
        <p:nvSpPr>
          <p:cNvPr id="21" name="TextBox 20">
            <a:extLst>
              <a:ext uri="{FF2B5EF4-FFF2-40B4-BE49-F238E27FC236}">
                <a16:creationId xmlns:a16="http://schemas.microsoft.com/office/drawing/2014/main" id="{3033BA4E-47B7-744F-8E5F-37047139DDEF}"/>
              </a:ext>
            </a:extLst>
          </p:cNvPr>
          <p:cNvSpPr txBox="1"/>
          <p:nvPr/>
        </p:nvSpPr>
        <p:spPr>
          <a:xfrm>
            <a:off x="603249" y="3316632"/>
            <a:ext cx="5729817" cy="1756635"/>
          </a:xfrm>
          <a:prstGeom prst="rect">
            <a:avLst/>
          </a:prstGeom>
          <a:noFill/>
        </p:spPr>
        <p:txBody>
          <a:bodyPr wrap="square" rtlCol="0">
            <a:spAutoFit/>
          </a:bodyPr>
          <a:lstStyle/>
          <a:p>
            <a:pPr>
              <a:lnSpc>
                <a:spcPct val="200000"/>
              </a:lnSpc>
            </a:pPr>
            <a:r>
              <a:rPr lang="en-NL" sz="1400" b="1" dirty="0">
                <a:solidFill>
                  <a:srgbClr val="446572"/>
                </a:solidFill>
                <a:latin typeface="Caecilia LT Std Roman" panose="02060503050505020204" pitchFamily="18" charset="77"/>
              </a:rPr>
              <a:t>Regional level analysis:</a:t>
            </a:r>
          </a:p>
          <a:p>
            <a:pPr marL="285750" indent="-285750">
              <a:lnSpc>
                <a:spcPct val="200000"/>
              </a:lnSpc>
              <a:buFont typeface="System Font Regular"/>
              <a:buChar char="➡️"/>
            </a:pPr>
            <a:r>
              <a:rPr lang="en-NL" sz="1400" dirty="0">
                <a:solidFill>
                  <a:srgbClr val="446572"/>
                </a:solidFill>
                <a:latin typeface="Caecilia LT Std Roman" panose="02060503050505020204" pitchFamily="18" charset="77"/>
              </a:rPr>
              <a:t>Compare metrics between the affected region </a:t>
            </a:r>
            <a:r>
              <a:rPr lang="en-NL" sz="1400" b="1" dirty="0">
                <a:solidFill>
                  <a:srgbClr val="446572"/>
                </a:solidFill>
                <a:latin typeface="Caecilia LT Std Roman" panose="02060503050505020204" pitchFamily="18" charset="77"/>
              </a:rPr>
              <a:t>Groningen</a:t>
            </a:r>
            <a:r>
              <a:rPr lang="en-NL" sz="1400" dirty="0">
                <a:solidFill>
                  <a:srgbClr val="446572"/>
                </a:solidFill>
                <a:latin typeface="Caecilia LT Std Roman" panose="02060503050505020204" pitchFamily="18" charset="77"/>
              </a:rPr>
              <a:t> against a comparable non-affected region </a:t>
            </a:r>
          </a:p>
          <a:p>
            <a:pPr>
              <a:lnSpc>
                <a:spcPct val="200000"/>
              </a:lnSpc>
            </a:pPr>
            <a:r>
              <a:rPr lang="en-NL" sz="1400" dirty="0">
                <a:solidFill>
                  <a:srgbClr val="446572"/>
                </a:solidFill>
                <a:latin typeface="Caecilia LT Std Roman" panose="02060503050505020204" pitchFamily="18" charset="77"/>
              </a:rPr>
              <a:t>BM =</a:t>
            </a:r>
            <a:r>
              <a:rPr lang="en-NL" sz="1400" b="1" dirty="0">
                <a:solidFill>
                  <a:srgbClr val="446572"/>
                </a:solidFill>
                <a:latin typeface="Caecilia LT Std Roman" panose="02060503050505020204" pitchFamily="18" charset="77"/>
              </a:rPr>
              <a:t> </a:t>
            </a:r>
            <a:r>
              <a:rPr lang="en-NL" sz="1400" b="1" dirty="0">
                <a:solidFill>
                  <a:srgbClr val="FF0000"/>
                </a:solidFill>
                <a:latin typeface="Caecilia LT Std Roman" panose="02060503050505020204" pitchFamily="18" charset="77"/>
              </a:rPr>
              <a:t>Friesland</a:t>
            </a:r>
            <a:r>
              <a:rPr lang="en-NL" sz="1400" dirty="0">
                <a:solidFill>
                  <a:srgbClr val="446572"/>
                </a:solidFill>
                <a:latin typeface="Caecilia LT Std Roman" panose="02060503050505020204" pitchFamily="18" charset="77"/>
              </a:rPr>
              <a:t>.</a:t>
            </a:r>
          </a:p>
        </p:txBody>
      </p:sp>
    </p:spTree>
    <p:extLst>
      <p:ext uri="{BB962C8B-B14F-4D97-AF65-F5344CB8AC3E}">
        <p14:creationId xmlns:p14="http://schemas.microsoft.com/office/powerpoint/2010/main" val="3026122299"/>
      </p:ext>
    </p:extLst>
  </p:cSld>
  <p:clrMapOvr>
    <a:masterClrMapping/>
  </p:clrMapOvr>
  <mc:AlternateContent xmlns:mc="http://schemas.openxmlformats.org/markup-compatibility/2006">
    <mc:Choice xmlns:p14="http://schemas.microsoft.com/office/powerpoint/2010/main" Requires="p14">
      <p:transition p14:dur="4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45" presetClass="entr" presetSubtype="0" fill="hold" grpId="1"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2000"/>
                                        <p:tgtEl>
                                          <p:spTgt spid="11"/>
                                        </p:tgtEl>
                                      </p:cBhvr>
                                    </p:animEffect>
                                    <p:anim calcmode="lin" valueType="num">
                                      <p:cBhvr>
                                        <p:cTn id="17" dur="2000" fill="hold"/>
                                        <p:tgtEl>
                                          <p:spTgt spid="11"/>
                                        </p:tgtEl>
                                        <p:attrNameLst>
                                          <p:attrName>ppt_w</p:attrName>
                                        </p:attrNameLst>
                                      </p:cBhvr>
                                      <p:tavLst>
                                        <p:tav tm="0" fmla="#ppt_w*sin(2.5*pi*$)">
                                          <p:val>
                                            <p:fltVal val="0"/>
                                          </p:val>
                                        </p:tav>
                                        <p:tav tm="100000">
                                          <p:val>
                                            <p:fltVal val="1"/>
                                          </p:val>
                                        </p:tav>
                                      </p:tavLst>
                                    </p:anim>
                                    <p:anim calcmode="lin" valueType="num">
                                      <p:cBhvr>
                                        <p:cTn id="18" dur="20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1" animBg="1"/>
      <p:bldP spid="20" grpId="0"/>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5AAE4C-2125-7344-B8AE-26EDE434CB71}"/>
              </a:ext>
            </a:extLst>
          </p:cNvPr>
          <p:cNvSpPr/>
          <p:nvPr/>
        </p:nvSpPr>
        <p:spPr>
          <a:xfrm>
            <a:off x="-231392" y="452017"/>
            <a:ext cx="12654782" cy="3776870"/>
          </a:xfrm>
          <a:prstGeom prst="rect">
            <a:avLst/>
          </a:prstGeom>
          <a:gradFill flip="none" rotWithShape="1">
            <a:gsLst>
              <a:gs pos="0">
                <a:srgbClr val="E6F2F4"/>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a:extLst>
              <a:ext uri="{FF2B5EF4-FFF2-40B4-BE49-F238E27FC236}">
                <a16:creationId xmlns:a16="http://schemas.microsoft.com/office/drawing/2014/main" id="{94B74300-E572-7146-B16E-C929A165B26F}"/>
              </a:ext>
            </a:extLst>
          </p:cNvPr>
          <p:cNvPicPr>
            <a:picLocks noChangeAspect="1"/>
          </p:cNvPicPr>
          <p:nvPr/>
        </p:nvPicPr>
        <p:blipFill rotWithShape="1">
          <a:blip r:embed="rId2">
            <a:alphaModFix amt="50000"/>
          </a:blip>
          <a:srcRect l="14898" t="78874" r="47449"/>
          <a:stretch/>
        </p:blipFill>
        <p:spPr>
          <a:xfrm>
            <a:off x="0" y="5708823"/>
            <a:ext cx="12214849" cy="1149177"/>
          </a:xfrm>
          <a:prstGeom prst="rect">
            <a:avLst/>
          </a:prstGeom>
        </p:spPr>
      </p:pic>
      <p:pic>
        <p:nvPicPr>
          <p:cNvPr id="6" name="Picture 5">
            <a:extLst>
              <a:ext uri="{FF2B5EF4-FFF2-40B4-BE49-F238E27FC236}">
                <a16:creationId xmlns:a16="http://schemas.microsoft.com/office/drawing/2014/main" id="{BE56E24D-96B2-4943-94A0-CBF59103EA17}"/>
              </a:ext>
            </a:extLst>
          </p:cNvPr>
          <p:cNvPicPr>
            <a:picLocks noChangeAspect="1"/>
          </p:cNvPicPr>
          <p:nvPr/>
        </p:nvPicPr>
        <p:blipFill rotWithShape="1">
          <a:blip r:embed="rId3">
            <a:alphaModFix amt="50000"/>
          </a:blip>
          <a:srcRect t="34226" b="50000"/>
          <a:stretch/>
        </p:blipFill>
        <p:spPr>
          <a:xfrm>
            <a:off x="-3191927" y="-17110"/>
            <a:ext cx="21002216" cy="469127"/>
          </a:xfrm>
          <a:prstGeom prst="rect">
            <a:avLst/>
          </a:prstGeom>
        </p:spPr>
      </p:pic>
      <p:sp>
        <p:nvSpPr>
          <p:cNvPr id="7" name="TextBox 6">
            <a:extLst>
              <a:ext uri="{FF2B5EF4-FFF2-40B4-BE49-F238E27FC236}">
                <a16:creationId xmlns:a16="http://schemas.microsoft.com/office/drawing/2014/main" id="{C2A134B6-F8FC-9B48-BE59-89911DAACD2F}"/>
              </a:ext>
            </a:extLst>
          </p:cNvPr>
          <p:cNvSpPr txBox="1"/>
          <p:nvPr/>
        </p:nvSpPr>
        <p:spPr>
          <a:xfrm>
            <a:off x="548640" y="452017"/>
            <a:ext cx="9706610" cy="584775"/>
          </a:xfrm>
          <a:prstGeom prst="rect">
            <a:avLst/>
          </a:prstGeom>
          <a:noFill/>
        </p:spPr>
        <p:txBody>
          <a:bodyPr wrap="square" rtlCol="0">
            <a:spAutoFit/>
          </a:bodyPr>
          <a:lstStyle/>
          <a:p>
            <a:r>
              <a:rPr lang="en-NL" sz="3200" b="1" dirty="0">
                <a:solidFill>
                  <a:srgbClr val="446572"/>
                </a:solidFill>
                <a:latin typeface="Caecilia LT Std Roman" panose="02060503050505020204" pitchFamily="18" charset="77"/>
              </a:rPr>
              <a:t>Comparison of target city and benchmark</a:t>
            </a:r>
          </a:p>
        </p:txBody>
      </p:sp>
      <p:sp>
        <p:nvSpPr>
          <p:cNvPr id="9" name="TextBox 8">
            <a:extLst>
              <a:ext uri="{FF2B5EF4-FFF2-40B4-BE49-F238E27FC236}">
                <a16:creationId xmlns:a16="http://schemas.microsoft.com/office/drawing/2014/main" id="{3E2C4CF0-79C6-064B-8075-6EF313626C8B}"/>
              </a:ext>
            </a:extLst>
          </p:cNvPr>
          <p:cNvSpPr txBox="1"/>
          <p:nvPr/>
        </p:nvSpPr>
        <p:spPr>
          <a:xfrm>
            <a:off x="548640" y="1183203"/>
            <a:ext cx="11094719" cy="969753"/>
          </a:xfrm>
          <a:prstGeom prst="rect">
            <a:avLst/>
          </a:prstGeom>
          <a:noFill/>
        </p:spPr>
        <p:txBody>
          <a:bodyPr wrap="square" rtlCol="0">
            <a:spAutoFit/>
          </a:bodyPr>
          <a:lstStyle/>
          <a:p>
            <a:pPr>
              <a:lnSpc>
                <a:spcPct val="150000"/>
              </a:lnSpc>
            </a:pPr>
            <a:endParaRPr lang="en-NL" sz="2000" dirty="0">
              <a:solidFill>
                <a:srgbClr val="446572"/>
              </a:solidFill>
              <a:latin typeface="Caecilia LT Std Roman" panose="02060503050505020204" pitchFamily="18" charset="77"/>
            </a:endParaRPr>
          </a:p>
          <a:p>
            <a:pPr>
              <a:lnSpc>
                <a:spcPct val="150000"/>
              </a:lnSpc>
            </a:pPr>
            <a:endParaRPr lang="en-NL" sz="2000" dirty="0">
              <a:solidFill>
                <a:srgbClr val="446572"/>
              </a:solidFill>
              <a:latin typeface="Caecilia LT Std Roman" panose="02060503050505020204" pitchFamily="18" charset="77"/>
            </a:endParaRPr>
          </a:p>
        </p:txBody>
      </p:sp>
      <p:pic>
        <p:nvPicPr>
          <p:cNvPr id="4098" name="Picture 2" descr="Franeker - Wikipedia">
            <a:extLst>
              <a:ext uri="{FF2B5EF4-FFF2-40B4-BE49-F238E27FC236}">
                <a16:creationId xmlns:a16="http://schemas.microsoft.com/office/drawing/2014/main" id="{D2E2EC02-D0E9-7C4A-A71D-11DDDECA63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4006" y="1470812"/>
            <a:ext cx="2409353" cy="364184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ppingedam - Wikipedia">
            <a:extLst>
              <a:ext uri="{FF2B5EF4-FFF2-40B4-BE49-F238E27FC236}">
                <a16:creationId xmlns:a16="http://schemas.microsoft.com/office/drawing/2014/main" id="{9D67EE67-694F-4440-BB4E-4F2A6D8A735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8171"/>
          <a:stretch/>
        </p:blipFill>
        <p:spPr bwMode="auto">
          <a:xfrm>
            <a:off x="3250313" y="1470813"/>
            <a:ext cx="3002284" cy="364184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EFD23E5-72F2-6E4D-8057-1B469398E201}"/>
              </a:ext>
            </a:extLst>
          </p:cNvPr>
          <p:cNvSpPr txBox="1"/>
          <p:nvPr/>
        </p:nvSpPr>
        <p:spPr>
          <a:xfrm>
            <a:off x="546312" y="1460162"/>
            <a:ext cx="2558828" cy="3754874"/>
          </a:xfrm>
          <a:prstGeom prst="rect">
            <a:avLst/>
          </a:prstGeom>
          <a:noFill/>
        </p:spPr>
        <p:txBody>
          <a:bodyPr wrap="square" rtlCol="0">
            <a:spAutoFit/>
          </a:bodyPr>
          <a:lstStyle/>
          <a:p>
            <a:r>
              <a:rPr lang="en-NL" sz="1400" b="1" dirty="0">
                <a:solidFill>
                  <a:srgbClr val="446572"/>
                </a:solidFill>
                <a:latin typeface="Caecilia LT Std Roman" panose="02060503050505020204" pitchFamily="18" charset="77"/>
              </a:rPr>
              <a:t>TARGET CITY:</a:t>
            </a:r>
          </a:p>
          <a:p>
            <a:r>
              <a:rPr lang="en-NL" sz="1400" dirty="0">
                <a:solidFill>
                  <a:srgbClr val="446572"/>
                </a:solidFill>
                <a:latin typeface="Caecilia LT Std Roman" panose="02060503050505020204" pitchFamily="18" charset="77"/>
              </a:rPr>
              <a:t>Appingedam</a:t>
            </a:r>
          </a:p>
          <a:p>
            <a:endParaRPr lang="en-NL" sz="1400" b="1" dirty="0">
              <a:solidFill>
                <a:srgbClr val="446572"/>
              </a:solidFill>
              <a:latin typeface="Caecilia LT Std Roman" panose="02060503050505020204" pitchFamily="18" charset="77"/>
            </a:endParaRPr>
          </a:p>
          <a:p>
            <a:r>
              <a:rPr lang="en-NL" sz="1400" b="1" dirty="0">
                <a:solidFill>
                  <a:srgbClr val="446572"/>
                </a:solidFill>
                <a:latin typeface="Caecilia LT Std Roman" panose="02060503050505020204" pitchFamily="18" charset="77"/>
              </a:rPr>
              <a:t>Province:</a:t>
            </a:r>
          </a:p>
          <a:p>
            <a:r>
              <a:rPr lang="en-NL" sz="1400" dirty="0">
                <a:solidFill>
                  <a:srgbClr val="446572"/>
                </a:solidFill>
                <a:latin typeface="Caecilia LT Std Roman" panose="02060503050505020204" pitchFamily="18" charset="77"/>
              </a:rPr>
              <a:t>Groningen, NL</a:t>
            </a:r>
          </a:p>
          <a:p>
            <a:endParaRPr lang="en-NL" sz="1400" b="1" dirty="0">
              <a:solidFill>
                <a:srgbClr val="446572"/>
              </a:solidFill>
              <a:latin typeface="Caecilia LT Std Roman" panose="02060503050505020204" pitchFamily="18" charset="77"/>
            </a:endParaRPr>
          </a:p>
          <a:p>
            <a:r>
              <a:rPr lang="en-NL" sz="1400" b="1" dirty="0">
                <a:solidFill>
                  <a:srgbClr val="446572"/>
                </a:solidFill>
                <a:latin typeface="Caecilia LT Std Roman" panose="02060503050505020204" pitchFamily="18" charset="77"/>
              </a:rPr>
              <a:t>Population:</a:t>
            </a:r>
          </a:p>
          <a:p>
            <a:r>
              <a:rPr lang="en-NL" sz="1400" dirty="0">
                <a:solidFill>
                  <a:srgbClr val="446572"/>
                </a:solidFill>
                <a:latin typeface="Caecilia LT Std Roman" panose="02060503050505020204" pitchFamily="18" charset="77"/>
              </a:rPr>
              <a:t>11,085</a:t>
            </a:r>
          </a:p>
          <a:p>
            <a:endParaRPr lang="en-NL" sz="1400" dirty="0">
              <a:solidFill>
                <a:srgbClr val="446572"/>
              </a:solidFill>
              <a:latin typeface="Caecilia LT Std Roman" panose="02060503050505020204" pitchFamily="18" charset="77"/>
            </a:endParaRPr>
          </a:p>
          <a:p>
            <a:r>
              <a:rPr lang="en-NL" sz="1400" b="1" dirty="0">
                <a:solidFill>
                  <a:srgbClr val="446572"/>
                </a:solidFill>
                <a:latin typeface="Caecilia LT Std Roman" panose="02060503050505020204" pitchFamily="18" charset="77"/>
              </a:rPr>
              <a:t>Total inhabited buildings:</a:t>
            </a:r>
          </a:p>
          <a:p>
            <a:r>
              <a:rPr lang="en-NL" sz="1400" dirty="0">
                <a:solidFill>
                  <a:srgbClr val="446572"/>
                </a:solidFill>
                <a:latin typeface="Caecilia LT Std Roman" panose="02060503050505020204" pitchFamily="18" charset="77"/>
              </a:rPr>
              <a:t>6,184</a:t>
            </a:r>
          </a:p>
          <a:p>
            <a:endParaRPr lang="en-NL" sz="1400" b="1" dirty="0">
              <a:solidFill>
                <a:srgbClr val="446572"/>
              </a:solidFill>
              <a:latin typeface="Caecilia LT Std Roman" panose="02060503050505020204" pitchFamily="18" charset="77"/>
            </a:endParaRPr>
          </a:p>
          <a:p>
            <a:r>
              <a:rPr lang="en-NL" sz="1400" b="1" dirty="0">
                <a:solidFill>
                  <a:srgbClr val="446572"/>
                </a:solidFill>
                <a:latin typeface="Caecilia LT Std Roman" panose="02060503050505020204" pitchFamily="18" charset="77"/>
              </a:rPr>
              <a:t>Earthquake occurances:</a:t>
            </a:r>
          </a:p>
          <a:p>
            <a:r>
              <a:rPr lang="en-NL" sz="1400" dirty="0">
                <a:solidFill>
                  <a:srgbClr val="446572"/>
                </a:solidFill>
                <a:latin typeface="Caecilia LT Std Roman" panose="02060503050505020204" pitchFamily="18" charset="77"/>
              </a:rPr>
              <a:t>89</a:t>
            </a:r>
          </a:p>
          <a:p>
            <a:endParaRPr lang="en-NL" sz="1400" dirty="0">
              <a:solidFill>
                <a:srgbClr val="446572"/>
              </a:solidFill>
              <a:latin typeface="Caecilia LT Std Roman" panose="02060503050505020204" pitchFamily="18" charset="77"/>
            </a:endParaRPr>
          </a:p>
          <a:p>
            <a:endParaRPr lang="en-NL" sz="1400" dirty="0">
              <a:solidFill>
                <a:srgbClr val="446572"/>
              </a:solidFill>
              <a:latin typeface="Caecilia LT Std Roman" panose="02060503050505020204" pitchFamily="18" charset="77"/>
            </a:endParaRPr>
          </a:p>
          <a:p>
            <a:r>
              <a:rPr lang="en-NL" sz="1200" i="1" dirty="0">
                <a:solidFill>
                  <a:srgbClr val="446572"/>
                </a:solidFill>
                <a:latin typeface="Caecilia LT Std Roman" panose="02060503050505020204" pitchFamily="18" charset="77"/>
              </a:rPr>
              <a:t>Data as of 1 January 2024</a:t>
            </a:r>
          </a:p>
        </p:txBody>
      </p:sp>
      <p:sp>
        <p:nvSpPr>
          <p:cNvPr id="16" name="TextBox 15">
            <a:extLst>
              <a:ext uri="{FF2B5EF4-FFF2-40B4-BE49-F238E27FC236}">
                <a16:creationId xmlns:a16="http://schemas.microsoft.com/office/drawing/2014/main" id="{C7EC4D60-69BE-9547-89AD-A7A2F1E25FC1}"/>
              </a:ext>
            </a:extLst>
          </p:cNvPr>
          <p:cNvSpPr txBox="1"/>
          <p:nvPr/>
        </p:nvSpPr>
        <p:spPr>
          <a:xfrm>
            <a:off x="6473886" y="1460161"/>
            <a:ext cx="2594073" cy="3754874"/>
          </a:xfrm>
          <a:prstGeom prst="rect">
            <a:avLst/>
          </a:prstGeom>
          <a:noFill/>
        </p:spPr>
        <p:txBody>
          <a:bodyPr wrap="square" rtlCol="0">
            <a:spAutoFit/>
          </a:bodyPr>
          <a:lstStyle/>
          <a:p>
            <a:r>
              <a:rPr lang="en-NL" sz="1400" b="1" dirty="0">
                <a:solidFill>
                  <a:srgbClr val="446572"/>
                </a:solidFill>
                <a:latin typeface="Caecilia LT Std Roman" panose="02060503050505020204" pitchFamily="18" charset="77"/>
              </a:rPr>
              <a:t>BENCHMARK CITY:</a:t>
            </a:r>
          </a:p>
          <a:p>
            <a:r>
              <a:rPr lang="en-NL" sz="1400" dirty="0">
                <a:solidFill>
                  <a:srgbClr val="446572"/>
                </a:solidFill>
                <a:latin typeface="Caecilia LT Std Roman" panose="02060503050505020204" pitchFamily="18" charset="77"/>
              </a:rPr>
              <a:t>Franeker</a:t>
            </a:r>
          </a:p>
          <a:p>
            <a:endParaRPr lang="en-NL" sz="1400" b="1" dirty="0">
              <a:solidFill>
                <a:srgbClr val="446572"/>
              </a:solidFill>
              <a:latin typeface="Caecilia LT Std Roman" panose="02060503050505020204" pitchFamily="18" charset="77"/>
            </a:endParaRPr>
          </a:p>
          <a:p>
            <a:r>
              <a:rPr lang="en-NL" sz="1400" b="1" dirty="0">
                <a:solidFill>
                  <a:srgbClr val="446572"/>
                </a:solidFill>
                <a:latin typeface="Caecilia LT Std Roman" panose="02060503050505020204" pitchFamily="18" charset="77"/>
              </a:rPr>
              <a:t>Province:</a:t>
            </a:r>
          </a:p>
          <a:p>
            <a:r>
              <a:rPr lang="en-NL" sz="1400" dirty="0">
                <a:solidFill>
                  <a:srgbClr val="446572"/>
                </a:solidFill>
                <a:latin typeface="Caecilia LT Std Roman" panose="02060503050505020204" pitchFamily="18" charset="77"/>
              </a:rPr>
              <a:t>Friesland, NL</a:t>
            </a:r>
          </a:p>
          <a:p>
            <a:endParaRPr lang="en-NL" sz="1400" b="1" dirty="0">
              <a:solidFill>
                <a:srgbClr val="446572"/>
              </a:solidFill>
              <a:latin typeface="Caecilia LT Std Roman" panose="02060503050505020204" pitchFamily="18" charset="77"/>
            </a:endParaRPr>
          </a:p>
          <a:p>
            <a:r>
              <a:rPr lang="en-NL" sz="1400" b="1" dirty="0">
                <a:solidFill>
                  <a:srgbClr val="446572"/>
                </a:solidFill>
                <a:latin typeface="Caecilia LT Std Roman" panose="02060503050505020204" pitchFamily="18" charset="77"/>
              </a:rPr>
              <a:t>Population:</a:t>
            </a:r>
          </a:p>
          <a:p>
            <a:r>
              <a:rPr lang="en-NL" sz="1400" dirty="0">
                <a:solidFill>
                  <a:srgbClr val="446572"/>
                </a:solidFill>
                <a:latin typeface="Caecilia LT Std Roman" panose="02060503050505020204" pitchFamily="18" charset="77"/>
              </a:rPr>
              <a:t>13,015 (+17.41%)</a:t>
            </a:r>
          </a:p>
          <a:p>
            <a:endParaRPr lang="en-NL" sz="1400" dirty="0">
              <a:solidFill>
                <a:srgbClr val="446572"/>
              </a:solidFill>
              <a:latin typeface="Caecilia LT Std Roman" panose="02060503050505020204" pitchFamily="18" charset="77"/>
            </a:endParaRPr>
          </a:p>
          <a:p>
            <a:r>
              <a:rPr lang="en-NL" sz="1400" b="1" dirty="0">
                <a:solidFill>
                  <a:srgbClr val="446572"/>
                </a:solidFill>
                <a:latin typeface="Caecilia LT Std Roman" panose="02060503050505020204" pitchFamily="18" charset="77"/>
              </a:rPr>
              <a:t>Total inhabited buildings:</a:t>
            </a:r>
          </a:p>
          <a:p>
            <a:r>
              <a:rPr lang="en-NL" sz="1400" dirty="0">
                <a:solidFill>
                  <a:srgbClr val="446572"/>
                </a:solidFill>
                <a:latin typeface="Caecilia LT Std Roman" panose="02060503050505020204" pitchFamily="18" charset="77"/>
              </a:rPr>
              <a:t>6,328 (+2.33%)</a:t>
            </a:r>
          </a:p>
          <a:p>
            <a:endParaRPr lang="en-NL" sz="1400" b="1" dirty="0">
              <a:solidFill>
                <a:srgbClr val="446572"/>
              </a:solidFill>
              <a:latin typeface="Caecilia LT Std Roman" panose="02060503050505020204" pitchFamily="18" charset="77"/>
            </a:endParaRPr>
          </a:p>
          <a:p>
            <a:r>
              <a:rPr lang="en-NL" sz="1400" b="1" dirty="0">
                <a:solidFill>
                  <a:srgbClr val="446572"/>
                </a:solidFill>
                <a:latin typeface="Caecilia LT Std Roman" panose="02060503050505020204" pitchFamily="18" charset="77"/>
              </a:rPr>
              <a:t>Earthquake occurances:</a:t>
            </a:r>
          </a:p>
          <a:p>
            <a:r>
              <a:rPr lang="en-NL" sz="1400" dirty="0">
                <a:solidFill>
                  <a:srgbClr val="446572"/>
                </a:solidFill>
                <a:latin typeface="Caecilia LT Std Roman" panose="02060503050505020204" pitchFamily="18" charset="77"/>
              </a:rPr>
              <a:t>0 (-100%)</a:t>
            </a:r>
          </a:p>
          <a:p>
            <a:endParaRPr lang="en-NL" sz="1400" dirty="0">
              <a:solidFill>
                <a:srgbClr val="446572"/>
              </a:solidFill>
              <a:latin typeface="Caecilia LT Std Roman" panose="02060503050505020204" pitchFamily="18" charset="77"/>
            </a:endParaRPr>
          </a:p>
          <a:p>
            <a:endParaRPr lang="en-NL" sz="1400" dirty="0">
              <a:solidFill>
                <a:srgbClr val="446572"/>
              </a:solidFill>
              <a:latin typeface="Caecilia LT Std Roman" panose="02060503050505020204" pitchFamily="18" charset="77"/>
            </a:endParaRPr>
          </a:p>
          <a:p>
            <a:r>
              <a:rPr lang="en-NL" sz="1200" i="1" dirty="0">
                <a:solidFill>
                  <a:srgbClr val="446572"/>
                </a:solidFill>
                <a:latin typeface="Caecilia LT Std Roman" panose="02060503050505020204" pitchFamily="18" charset="77"/>
              </a:rPr>
              <a:t>Data as of 1 January 2024</a:t>
            </a:r>
          </a:p>
        </p:txBody>
      </p:sp>
    </p:spTree>
    <p:extLst>
      <p:ext uri="{BB962C8B-B14F-4D97-AF65-F5344CB8AC3E}">
        <p14:creationId xmlns:p14="http://schemas.microsoft.com/office/powerpoint/2010/main" val="786828525"/>
      </p:ext>
    </p:extLst>
  </p:cSld>
  <p:clrMapOvr>
    <a:masterClrMapping/>
  </p:clrMapOvr>
  <mc:AlternateContent xmlns:mc="http://schemas.openxmlformats.org/markup-compatibility/2006">
    <mc:Choice xmlns:p14="http://schemas.microsoft.com/office/powerpoint/2010/main" Requires="p14">
      <p:transition p14:dur="4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5AAE4C-2125-7344-B8AE-26EDE434CB71}"/>
              </a:ext>
            </a:extLst>
          </p:cNvPr>
          <p:cNvSpPr/>
          <p:nvPr/>
        </p:nvSpPr>
        <p:spPr>
          <a:xfrm>
            <a:off x="-231392" y="452017"/>
            <a:ext cx="12654782" cy="3776870"/>
          </a:xfrm>
          <a:prstGeom prst="rect">
            <a:avLst/>
          </a:prstGeom>
          <a:gradFill flip="none" rotWithShape="1">
            <a:gsLst>
              <a:gs pos="0">
                <a:srgbClr val="E6F2F4"/>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a:extLst>
              <a:ext uri="{FF2B5EF4-FFF2-40B4-BE49-F238E27FC236}">
                <a16:creationId xmlns:a16="http://schemas.microsoft.com/office/drawing/2014/main" id="{94B74300-E572-7146-B16E-C929A165B26F}"/>
              </a:ext>
            </a:extLst>
          </p:cNvPr>
          <p:cNvPicPr>
            <a:picLocks noChangeAspect="1"/>
          </p:cNvPicPr>
          <p:nvPr/>
        </p:nvPicPr>
        <p:blipFill rotWithShape="1">
          <a:blip r:embed="rId2">
            <a:alphaModFix amt="50000"/>
          </a:blip>
          <a:srcRect l="14898" t="78874" r="47449"/>
          <a:stretch/>
        </p:blipFill>
        <p:spPr>
          <a:xfrm>
            <a:off x="0" y="5708823"/>
            <a:ext cx="12214849" cy="1149177"/>
          </a:xfrm>
          <a:prstGeom prst="rect">
            <a:avLst/>
          </a:prstGeom>
        </p:spPr>
      </p:pic>
      <p:pic>
        <p:nvPicPr>
          <p:cNvPr id="6" name="Picture 5">
            <a:extLst>
              <a:ext uri="{FF2B5EF4-FFF2-40B4-BE49-F238E27FC236}">
                <a16:creationId xmlns:a16="http://schemas.microsoft.com/office/drawing/2014/main" id="{BE56E24D-96B2-4943-94A0-CBF59103EA17}"/>
              </a:ext>
            </a:extLst>
          </p:cNvPr>
          <p:cNvPicPr>
            <a:picLocks noChangeAspect="1"/>
          </p:cNvPicPr>
          <p:nvPr/>
        </p:nvPicPr>
        <p:blipFill rotWithShape="1">
          <a:blip r:embed="rId3">
            <a:alphaModFix amt="50000"/>
          </a:blip>
          <a:srcRect t="34226" b="50000"/>
          <a:stretch/>
        </p:blipFill>
        <p:spPr>
          <a:xfrm>
            <a:off x="-3191927" y="-17110"/>
            <a:ext cx="21002216" cy="469127"/>
          </a:xfrm>
          <a:prstGeom prst="rect">
            <a:avLst/>
          </a:prstGeom>
        </p:spPr>
      </p:pic>
      <p:sp>
        <p:nvSpPr>
          <p:cNvPr id="7" name="TextBox 6">
            <a:extLst>
              <a:ext uri="{FF2B5EF4-FFF2-40B4-BE49-F238E27FC236}">
                <a16:creationId xmlns:a16="http://schemas.microsoft.com/office/drawing/2014/main" id="{C2A134B6-F8FC-9B48-BE59-89911DAACD2F}"/>
              </a:ext>
            </a:extLst>
          </p:cNvPr>
          <p:cNvSpPr txBox="1"/>
          <p:nvPr/>
        </p:nvSpPr>
        <p:spPr>
          <a:xfrm>
            <a:off x="548640" y="452017"/>
            <a:ext cx="9637176" cy="584775"/>
          </a:xfrm>
          <a:prstGeom prst="rect">
            <a:avLst/>
          </a:prstGeom>
          <a:noFill/>
        </p:spPr>
        <p:txBody>
          <a:bodyPr wrap="square" rtlCol="0">
            <a:spAutoFit/>
          </a:bodyPr>
          <a:lstStyle/>
          <a:p>
            <a:r>
              <a:rPr lang="en-NL" sz="3200" b="1" dirty="0">
                <a:solidFill>
                  <a:srgbClr val="446572"/>
                </a:solidFill>
                <a:latin typeface="Caecilia LT Std Roman" panose="02060503050505020204" pitchFamily="18" charset="77"/>
              </a:rPr>
              <a:t>Data and methods used</a:t>
            </a:r>
          </a:p>
        </p:txBody>
      </p:sp>
      <p:sp>
        <p:nvSpPr>
          <p:cNvPr id="9" name="TextBox 8">
            <a:extLst>
              <a:ext uri="{FF2B5EF4-FFF2-40B4-BE49-F238E27FC236}">
                <a16:creationId xmlns:a16="http://schemas.microsoft.com/office/drawing/2014/main" id="{3E2C4CF0-79C6-064B-8075-6EF313626C8B}"/>
              </a:ext>
            </a:extLst>
          </p:cNvPr>
          <p:cNvSpPr txBox="1"/>
          <p:nvPr/>
        </p:nvSpPr>
        <p:spPr>
          <a:xfrm>
            <a:off x="548640" y="1183203"/>
            <a:ext cx="11094719" cy="969753"/>
          </a:xfrm>
          <a:prstGeom prst="rect">
            <a:avLst/>
          </a:prstGeom>
          <a:noFill/>
        </p:spPr>
        <p:txBody>
          <a:bodyPr wrap="square" rtlCol="0">
            <a:spAutoFit/>
          </a:bodyPr>
          <a:lstStyle/>
          <a:p>
            <a:pPr>
              <a:lnSpc>
                <a:spcPct val="150000"/>
              </a:lnSpc>
            </a:pPr>
            <a:r>
              <a:rPr lang="en-NL" sz="2000" dirty="0">
                <a:solidFill>
                  <a:srgbClr val="446572"/>
                </a:solidFill>
                <a:latin typeface="Caecilia LT Std Roman" panose="02060503050505020204" pitchFamily="18" charset="77"/>
              </a:rPr>
              <a:t>For both the target city and benchmark city, as well as the target region and benchmark region:</a:t>
            </a:r>
          </a:p>
        </p:txBody>
      </p:sp>
      <p:pic>
        <p:nvPicPr>
          <p:cNvPr id="8" name="Picture 7">
            <a:extLst>
              <a:ext uri="{FF2B5EF4-FFF2-40B4-BE49-F238E27FC236}">
                <a16:creationId xmlns:a16="http://schemas.microsoft.com/office/drawing/2014/main" id="{C9C1C413-6951-D943-980C-4644649A625B}"/>
              </a:ext>
            </a:extLst>
          </p:cNvPr>
          <p:cNvPicPr>
            <a:picLocks noChangeAspect="1"/>
          </p:cNvPicPr>
          <p:nvPr/>
        </p:nvPicPr>
        <p:blipFill rotWithShape="1">
          <a:blip r:embed="rId4"/>
          <a:srcRect r="80368"/>
          <a:stretch/>
        </p:blipFill>
        <p:spPr>
          <a:xfrm>
            <a:off x="8832690" y="3515722"/>
            <a:ext cx="3382159" cy="2888701"/>
          </a:xfrm>
          <a:prstGeom prst="rect">
            <a:avLst/>
          </a:prstGeom>
        </p:spPr>
      </p:pic>
      <p:sp>
        <p:nvSpPr>
          <p:cNvPr id="11" name="TextBox 10">
            <a:extLst>
              <a:ext uri="{FF2B5EF4-FFF2-40B4-BE49-F238E27FC236}">
                <a16:creationId xmlns:a16="http://schemas.microsoft.com/office/drawing/2014/main" id="{ADF81F01-98B3-8044-9043-66BF3850D2DA}"/>
              </a:ext>
            </a:extLst>
          </p:cNvPr>
          <p:cNvSpPr txBox="1"/>
          <p:nvPr/>
        </p:nvSpPr>
        <p:spPr>
          <a:xfrm>
            <a:off x="560064" y="2471095"/>
            <a:ext cx="11094719" cy="510974"/>
          </a:xfrm>
          <a:prstGeom prst="rect">
            <a:avLst/>
          </a:prstGeom>
          <a:noFill/>
        </p:spPr>
        <p:txBody>
          <a:bodyPr wrap="square" rtlCol="0">
            <a:spAutoFit/>
          </a:bodyPr>
          <a:lstStyle/>
          <a:p>
            <a:pPr>
              <a:lnSpc>
                <a:spcPct val="150000"/>
              </a:lnSpc>
            </a:pPr>
            <a:r>
              <a:rPr lang="en-NL" sz="2000" dirty="0">
                <a:solidFill>
                  <a:srgbClr val="446572"/>
                </a:solidFill>
                <a:latin typeface="Caecilia LT Std Roman" panose="02060503050505020204" pitchFamily="18" charset="77"/>
              </a:rPr>
              <a:t>1️⃣ Collect historical mean real estate values;</a:t>
            </a:r>
          </a:p>
        </p:txBody>
      </p:sp>
      <p:sp>
        <p:nvSpPr>
          <p:cNvPr id="12" name="TextBox 11">
            <a:extLst>
              <a:ext uri="{FF2B5EF4-FFF2-40B4-BE49-F238E27FC236}">
                <a16:creationId xmlns:a16="http://schemas.microsoft.com/office/drawing/2014/main" id="{C3BF0283-DBFB-AA4A-BD2F-8EC460DA4840}"/>
              </a:ext>
            </a:extLst>
          </p:cNvPr>
          <p:cNvSpPr txBox="1"/>
          <p:nvPr/>
        </p:nvSpPr>
        <p:spPr>
          <a:xfrm>
            <a:off x="548639" y="3086791"/>
            <a:ext cx="11094719" cy="510974"/>
          </a:xfrm>
          <a:prstGeom prst="rect">
            <a:avLst/>
          </a:prstGeom>
          <a:noFill/>
        </p:spPr>
        <p:txBody>
          <a:bodyPr wrap="square" rtlCol="0">
            <a:spAutoFit/>
          </a:bodyPr>
          <a:lstStyle/>
          <a:p>
            <a:pPr>
              <a:lnSpc>
                <a:spcPct val="150000"/>
              </a:lnSpc>
            </a:pPr>
            <a:r>
              <a:rPr lang="en-NL" sz="2000" dirty="0">
                <a:solidFill>
                  <a:srgbClr val="446572"/>
                </a:solidFill>
                <a:latin typeface="Caecilia LT Std Roman" panose="02060503050505020204" pitchFamily="18" charset="77"/>
              </a:rPr>
              <a:t>2️⃣ Collect historical real estate inventory and occupation figures;</a:t>
            </a:r>
          </a:p>
        </p:txBody>
      </p:sp>
      <p:sp>
        <p:nvSpPr>
          <p:cNvPr id="13" name="TextBox 12">
            <a:extLst>
              <a:ext uri="{FF2B5EF4-FFF2-40B4-BE49-F238E27FC236}">
                <a16:creationId xmlns:a16="http://schemas.microsoft.com/office/drawing/2014/main" id="{2B7E92D2-C357-1543-9C7D-F045E9E3B54E}"/>
              </a:ext>
            </a:extLst>
          </p:cNvPr>
          <p:cNvSpPr txBox="1"/>
          <p:nvPr/>
        </p:nvSpPr>
        <p:spPr>
          <a:xfrm>
            <a:off x="560064" y="3671566"/>
            <a:ext cx="11094719" cy="510974"/>
          </a:xfrm>
          <a:prstGeom prst="rect">
            <a:avLst/>
          </a:prstGeom>
          <a:noFill/>
        </p:spPr>
        <p:txBody>
          <a:bodyPr wrap="square" rtlCol="0">
            <a:spAutoFit/>
          </a:bodyPr>
          <a:lstStyle/>
          <a:p>
            <a:pPr>
              <a:lnSpc>
                <a:spcPct val="150000"/>
              </a:lnSpc>
            </a:pPr>
            <a:r>
              <a:rPr lang="en-NL" sz="2000" dirty="0">
                <a:solidFill>
                  <a:srgbClr val="446572"/>
                </a:solidFill>
                <a:latin typeface="Caecilia LT Std Roman" panose="02060503050505020204" pitchFamily="18" charset="77"/>
              </a:rPr>
              <a:t>3️⃣ Compare datasets and analyse with visualisation tools and statistical t-testing.</a:t>
            </a:r>
          </a:p>
        </p:txBody>
      </p:sp>
    </p:spTree>
    <p:extLst>
      <p:ext uri="{BB962C8B-B14F-4D97-AF65-F5344CB8AC3E}">
        <p14:creationId xmlns:p14="http://schemas.microsoft.com/office/powerpoint/2010/main" val="3990953403"/>
      </p:ext>
    </p:extLst>
  </p:cSld>
  <p:clrMapOvr>
    <a:masterClrMapping/>
  </p:clrMapOvr>
  <mc:AlternateContent xmlns:mc="http://schemas.openxmlformats.org/markup-compatibility/2006">
    <mc:Choice xmlns:p14="http://schemas.microsoft.com/office/powerpoint/2010/main" Requires="p14">
      <p:transition p14:dur="4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5AAE4C-2125-7344-B8AE-26EDE434CB71}"/>
              </a:ext>
            </a:extLst>
          </p:cNvPr>
          <p:cNvSpPr/>
          <p:nvPr/>
        </p:nvSpPr>
        <p:spPr>
          <a:xfrm>
            <a:off x="-231392" y="452017"/>
            <a:ext cx="12654782" cy="3776870"/>
          </a:xfrm>
          <a:prstGeom prst="rect">
            <a:avLst/>
          </a:prstGeom>
          <a:gradFill flip="none" rotWithShape="1">
            <a:gsLst>
              <a:gs pos="0">
                <a:srgbClr val="E6F2F4"/>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a:extLst>
              <a:ext uri="{FF2B5EF4-FFF2-40B4-BE49-F238E27FC236}">
                <a16:creationId xmlns:a16="http://schemas.microsoft.com/office/drawing/2014/main" id="{94B74300-E572-7146-B16E-C929A165B26F}"/>
              </a:ext>
            </a:extLst>
          </p:cNvPr>
          <p:cNvPicPr>
            <a:picLocks noChangeAspect="1"/>
          </p:cNvPicPr>
          <p:nvPr/>
        </p:nvPicPr>
        <p:blipFill rotWithShape="1">
          <a:blip r:embed="rId2">
            <a:alphaModFix amt="50000"/>
          </a:blip>
          <a:srcRect l="14898" t="78874" r="47449"/>
          <a:stretch/>
        </p:blipFill>
        <p:spPr>
          <a:xfrm>
            <a:off x="0" y="5708823"/>
            <a:ext cx="12214849" cy="1149177"/>
          </a:xfrm>
          <a:prstGeom prst="rect">
            <a:avLst/>
          </a:prstGeom>
        </p:spPr>
      </p:pic>
      <p:pic>
        <p:nvPicPr>
          <p:cNvPr id="6" name="Picture 5">
            <a:extLst>
              <a:ext uri="{FF2B5EF4-FFF2-40B4-BE49-F238E27FC236}">
                <a16:creationId xmlns:a16="http://schemas.microsoft.com/office/drawing/2014/main" id="{BE56E24D-96B2-4943-94A0-CBF59103EA17}"/>
              </a:ext>
            </a:extLst>
          </p:cNvPr>
          <p:cNvPicPr>
            <a:picLocks noChangeAspect="1"/>
          </p:cNvPicPr>
          <p:nvPr/>
        </p:nvPicPr>
        <p:blipFill rotWithShape="1">
          <a:blip r:embed="rId3">
            <a:alphaModFix amt="50000"/>
          </a:blip>
          <a:srcRect t="34226" b="50000"/>
          <a:stretch/>
        </p:blipFill>
        <p:spPr>
          <a:xfrm>
            <a:off x="-3191927" y="-17110"/>
            <a:ext cx="21002216" cy="469127"/>
          </a:xfrm>
          <a:prstGeom prst="rect">
            <a:avLst/>
          </a:prstGeom>
        </p:spPr>
      </p:pic>
    </p:spTree>
    <p:extLst>
      <p:ext uri="{BB962C8B-B14F-4D97-AF65-F5344CB8AC3E}">
        <p14:creationId xmlns:p14="http://schemas.microsoft.com/office/powerpoint/2010/main" val="2339952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5111854-CA9A-0348-9E44-EB42FF0D71B3}"/>
              </a:ext>
            </a:extLst>
          </p:cNvPr>
          <p:cNvPicPr>
            <a:picLocks noChangeAspect="1"/>
          </p:cNvPicPr>
          <p:nvPr/>
        </p:nvPicPr>
        <p:blipFill>
          <a:blip r:embed="rId2"/>
          <a:stretch>
            <a:fillRect/>
          </a:stretch>
        </p:blipFill>
        <p:spPr>
          <a:xfrm>
            <a:off x="1890518" y="826492"/>
            <a:ext cx="8542028" cy="5953535"/>
          </a:xfrm>
          <a:prstGeom prst="rect">
            <a:avLst/>
          </a:prstGeom>
        </p:spPr>
      </p:pic>
      <p:sp>
        <p:nvSpPr>
          <p:cNvPr id="6" name="Rectangle 5">
            <a:extLst>
              <a:ext uri="{FF2B5EF4-FFF2-40B4-BE49-F238E27FC236}">
                <a16:creationId xmlns:a16="http://schemas.microsoft.com/office/drawing/2014/main" id="{019FC067-A1AB-1245-8A2E-8C127F0D5888}"/>
              </a:ext>
            </a:extLst>
          </p:cNvPr>
          <p:cNvSpPr/>
          <p:nvPr/>
        </p:nvSpPr>
        <p:spPr>
          <a:xfrm rot="1740000">
            <a:off x="11168791" y="1215739"/>
            <a:ext cx="3378200" cy="8244279"/>
          </a:xfrm>
          <a:prstGeom prst="rect">
            <a:avLst/>
          </a:prstGeom>
          <a:solidFill>
            <a:srgbClr val="E6F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Rectangle 1">
            <a:extLst>
              <a:ext uri="{FF2B5EF4-FFF2-40B4-BE49-F238E27FC236}">
                <a16:creationId xmlns:a16="http://schemas.microsoft.com/office/drawing/2014/main" id="{B128C540-59ED-7843-BE4B-D12E7435FA9F}"/>
              </a:ext>
            </a:extLst>
          </p:cNvPr>
          <p:cNvSpPr/>
          <p:nvPr/>
        </p:nvSpPr>
        <p:spPr>
          <a:xfrm rot="1740000">
            <a:off x="-1797826" y="-3112698"/>
            <a:ext cx="3378200" cy="8244279"/>
          </a:xfrm>
          <a:prstGeom prst="rect">
            <a:avLst/>
          </a:prstGeom>
          <a:solidFill>
            <a:srgbClr val="E6F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3" name="Picture 12">
            <a:extLst>
              <a:ext uri="{FF2B5EF4-FFF2-40B4-BE49-F238E27FC236}">
                <a16:creationId xmlns:a16="http://schemas.microsoft.com/office/drawing/2014/main" id="{93A827AE-E3E6-8842-8419-09A0E1CD368D}"/>
              </a:ext>
            </a:extLst>
          </p:cNvPr>
          <p:cNvPicPr>
            <a:picLocks noChangeAspect="1"/>
          </p:cNvPicPr>
          <p:nvPr/>
        </p:nvPicPr>
        <p:blipFill rotWithShape="1">
          <a:blip r:embed="rId3"/>
          <a:srcRect l="29414" r="65096"/>
          <a:stretch/>
        </p:blipFill>
        <p:spPr>
          <a:xfrm flipH="1">
            <a:off x="10346724" y="2020508"/>
            <a:ext cx="1952368" cy="5962952"/>
          </a:xfrm>
          <a:prstGeom prst="rect">
            <a:avLst/>
          </a:prstGeom>
        </p:spPr>
      </p:pic>
      <p:sp>
        <p:nvSpPr>
          <p:cNvPr id="7" name="TextBox 6">
            <a:extLst>
              <a:ext uri="{FF2B5EF4-FFF2-40B4-BE49-F238E27FC236}">
                <a16:creationId xmlns:a16="http://schemas.microsoft.com/office/drawing/2014/main" id="{C2A134B6-F8FC-9B48-BE59-89911DAACD2F}"/>
              </a:ext>
            </a:extLst>
          </p:cNvPr>
          <p:cNvSpPr txBox="1"/>
          <p:nvPr/>
        </p:nvSpPr>
        <p:spPr>
          <a:xfrm>
            <a:off x="548640" y="452017"/>
            <a:ext cx="9798084" cy="461665"/>
          </a:xfrm>
          <a:prstGeom prst="rect">
            <a:avLst/>
          </a:prstGeom>
          <a:noFill/>
        </p:spPr>
        <p:txBody>
          <a:bodyPr wrap="square" rtlCol="0">
            <a:spAutoFit/>
          </a:bodyPr>
          <a:lstStyle/>
          <a:p>
            <a:r>
              <a:rPr lang="en-NL" sz="2400" b="1" dirty="0">
                <a:solidFill>
                  <a:srgbClr val="446572"/>
                </a:solidFill>
                <a:latin typeface="Caecilia LT Std Roman" panose="02060503050505020204" pitchFamily="18" charset="77"/>
              </a:rPr>
              <a:t>Findings</a:t>
            </a:r>
            <a:r>
              <a:rPr lang="en-NL" sz="2400" dirty="0">
                <a:solidFill>
                  <a:srgbClr val="446572"/>
                </a:solidFill>
                <a:latin typeface="Caecilia LT Std Roman" panose="02060503050505020204" pitchFamily="18" charset="77"/>
              </a:rPr>
              <a:t>: Real Estate value for target city and benchmark</a:t>
            </a:r>
          </a:p>
        </p:txBody>
      </p:sp>
      <p:sp>
        <p:nvSpPr>
          <p:cNvPr id="10" name="TextBox 9">
            <a:extLst>
              <a:ext uri="{FF2B5EF4-FFF2-40B4-BE49-F238E27FC236}">
                <a16:creationId xmlns:a16="http://schemas.microsoft.com/office/drawing/2014/main" id="{54F4716A-21E2-8E48-AB98-E35C4A10D5AD}"/>
              </a:ext>
            </a:extLst>
          </p:cNvPr>
          <p:cNvSpPr txBox="1"/>
          <p:nvPr/>
        </p:nvSpPr>
        <p:spPr>
          <a:xfrm>
            <a:off x="937736" y="3331750"/>
            <a:ext cx="8711206" cy="1277273"/>
          </a:xfrm>
          <a:prstGeom prst="rect">
            <a:avLst/>
          </a:prstGeom>
          <a:noFill/>
        </p:spPr>
        <p:txBody>
          <a:bodyPr wrap="square" rtlCol="0">
            <a:spAutoFit/>
          </a:bodyPr>
          <a:lstStyle/>
          <a:p>
            <a:pPr>
              <a:lnSpc>
                <a:spcPct val="150000"/>
              </a:lnSpc>
            </a:pPr>
            <a:r>
              <a:rPr lang="en-NL" sz="1400" b="1" dirty="0">
                <a:solidFill>
                  <a:srgbClr val="446572"/>
                </a:solidFill>
                <a:latin typeface="Caecilia LT Std Roman" panose="02060503050505020204" pitchFamily="18" charset="77"/>
              </a:rPr>
              <a:t>One-tailed paired t-test</a:t>
            </a:r>
          </a:p>
          <a:p>
            <a:pPr>
              <a:lnSpc>
                <a:spcPct val="150000"/>
              </a:lnSpc>
            </a:pPr>
            <a:r>
              <a:rPr lang="en-NL" sz="1400" dirty="0">
                <a:solidFill>
                  <a:srgbClr val="446572"/>
                </a:solidFill>
                <a:latin typeface="Caecilia LT Std Roman" panose="02060503050505020204" pitchFamily="18" charset="77"/>
              </a:rPr>
              <a:t>Null hypothesis: real estate value of target </a:t>
            </a:r>
            <a:r>
              <a:rPr lang="en-NL" sz="1400" b="1" dirty="0">
                <a:solidFill>
                  <a:srgbClr val="446572"/>
                </a:solidFill>
                <a:latin typeface="Caecilia LT Std Roman" panose="02060503050505020204" pitchFamily="18" charset="77"/>
              </a:rPr>
              <a:t>city</a:t>
            </a:r>
            <a:r>
              <a:rPr lang="en-NL" sz="1400" dirty="0">
                <a:solidFill>
                  <a:srgbClr val="446572"/>
                </a:solidFill>
                <a:latin typeface="Caecilia LT Std Roman" panose="02060503050505020204" pitchFamily="18" charset="77"/>
              </a:rPr>
              <a:t> and benchmark are equal		=</a:t>
            </a:r>
          </a:p>
          <a:p>
            <a:pPr>
              <a:lnSpc>
                <a:spcPct val="150000"/>
              </a:lnSpc>
            </a:pPr>
            <a:r>
              <a:rPr lang="en-NL" sz="1400" dirty="0">
                <a:solidFill>
                  <a:srgbClr val="446572"/>
                </a:solidFill>
                <a:latin typeface="Caecilia LT Std Roman" panose="02060503050505020204" pitchFamily="18" charset="77"/>
              </a:rPr>
              <a:t>Alternative hypothesis: real estate value of target </a:t>
            </a:r>
            <a:r>
              <a:rPr lang="en-NL" sz="1400" b="1" dirty="0">
                <a:solidFill>
                  <a:srgbClr val="446572"/>
                </a:solidFill>
                <a:latin typeface="Caecilia LT Std Roman" panose="02060503050505020204" pitchFamily="18" charset="77"/>
              </a:rPr>
              <a:t>city</a:t>
            </a:r>
            <a:r>
              <a:rPr lang="en-NL" sz="1400" dirty="0">
                <a:solidFill>
                  <a:srgbClr val="446572"/>
                </a:solidFill>
                <a:latin typeface="Caecilia LT Std Roman" panose="02060503050505020204" pitchFamily="18" charset="77"/>
              </a:rPr>
              <a:t> is lower than benchmark	&lt;</a:t>
            </a:r>
          </a:p>
          <a:p>
            <a:endParaRPr lang="en-NL" sz="1400" dirty="0"/>
          </a:p>
        </p:txBody>
      </p:sp>
      <p:sp>
        <p:nvSpPr>
          <p:cNvPr id="11" name="TextBox 10">
            <a:extLst>
              <a:ext uri="{FF2B5EF4-FFF2-40B4-BE49-F238E27FC236}">
                <a16:creationId xmlns:a16="http://schemas.microsoft.com/office/drawing/2014/main" id="{17A879D0-E492-B243-9BA7-D9C4379F2EB7}"/>
              </a:ext>
            </a:extLst>
          </p:cNvPr>
          <p:cNvSpPr txBox="1"/>
          <p:nvPr/>
        </p:nvSpPr>
        <p:spPr>
          <a:xfrm>
            <a:off x="1714501" y="4402137"/>
            <a:ext cx="8517412" cy="891526"/>
          </a:xfrm>
          <a:prstGeom prst="rect">
            <a:avLst/>
          </a:prstGeom>
          <a:noFill/>
        </p:spPr>
        <p:txBody>
          <a:bodyPr wrap="square" rtlCol="0">
            <a:spAutoFit/>
          </a:bodyPr>
          <a:lstStyle/>
          <a:p>
            <a:pPr>
              <a:lnSpc>
                <a:spcPct val="150000"/>
              </a:lnSpc>
            </a:pPr>
            <a:r>
              <a:rPr lang="en-GB" sz="1200" dirty="0">
                <a:solidFill>
                  <a:srgbClr val="446572"/>
                </a:solidFill>
                <a:latin typeface="Menlo" panose="020B0609030804020204" pitchFamily="49" charset="0"/>
                <a:ea typeface="Menlo" panose="020B0609030804020204" pitchFamily="49" charset="0"/>
                <a:cs typeface="Menlo" panose="020B0609030804020204" pitchFamily="49" charset="0"/>
              </a:rPr>
              <a:t>A</a:t>
            </a:r>
            <a:r>
              <a:rPr lang="en-NL" sz="1200" dirty="0">
                <a:solidFill>
                  <a:srgbClr val="446572"/>
                </a:solidFill>
                <a:latin typeface="Menlo" panose="020B0609030804020204" pitchFamily="49" charset="0"/>
                <a:ea typeface="Menlo" panose="020B0609030804020204" pitchFamily="49" charset="0"/>
                <a:cs typeface="Menlo" panose="020B0609030804020204" pitchFamily="49" charset="0"/>
              </a:rPr>
              <a:t>lpha = 0.0500</a:t>
            </a:r>
          </a:p>
          <a:p>
            <a:pPr>
              <a:lnSpc>
                <a:spcPct val="150000"/>
              </a:lnSpc>
            </a:pPr>
            <a:r>
              <a:rPr lang="en-GB" sz="1200" dirty="0">
                <a:solidFill>
                  <a:srgbClr val="446572"/>
                </a:solidFill>
                <a:latin typeface="Menlo" panose="020B0609030804020204" pitchFamily="49" charset="0"/>
                <a:ea typeface="Menlo" panose="020B0609030804020204" pitchFamily="49" charset="0"/>
                <a:cs typeface="Menlo" panose="020B0609030804020204" pitchFamily="49" charset="0"/>
              </a:rPr>
              <a:t>t-statistic: -8.0326</a:t>
            </a:r>
            <a:endParaRPr lang="en-NL" sz="1200" dirty="0">
              <a:solidFill>
                <a:srgbClr val="446572"/>
              </a:solidFill>
              <a:latin typeface="Menlo" panose="020B0609030804020204" pitchFamily="49" charset="0"/>
              <a:ea typeface="Menlo" panose="020B0609030804020204" pitchFamily="49" charset="0"/>
              <a:cs typeface="Menlo" panose="020B0609030804020204" pitchFamily="49" charset="0"/>
            </a:endParaRPr>
          </a:p>
          <a:p>
            <a:pPr>
              <a:lnSpc>
                <a:spcPct val="150000"/>
              </a:lnSpc>
            </a:pPr>
            <a:r>
              <a:rPr lang="en-GB" sz="1200" dirty="0">
                <a:solidFill>
                  <a:srgbClr val="446572"/>
                </a:solidFill>
                <a:latin typeface="Menlo" panose="020B0609030804020204" pitchFamily="49" charset="0"/>
                <a:ea typeface="Menlo" panose="020B0609030804020204" pitchFamily="49" charset="0"/>
                <a:cs typeface="Menlo" panose="020B0609030804020204" pitchFamily="49" charset="0"/>
              </a:rPr>
              <a:t>p-value: 0.0000 </a:t>
            </a:r>
          </a:p>
        </p:txBody>
      </p:sp>
      <p:sp>
        <p:nvSpPr>
          <p:cNvPr id="12" name="TextBox 11">
            <a:extLst>
              <a:ext uri="{FF2B5EF4-FFF2-40B4-BE49-F238E27FC236}">
                <a16:creationId xmlns:a16="http://schemas.microsoft.com/office/drawing/2014/main" id="{39346011-BB68-7442-9496-F7FE62D1C681}"/>
              </a:ext>
            </a:extLst>
          </p:cNvPr>
          <p:cNvSpPr txBox="1"/>
          <p:nvPr/>
        </p:nvSpPr>
        <p:spPr>
          <a:xfrm>
            <a:off x="937736" y="5401296"/>
            <a:ext cx="9494810" cy="706540"/>
          </a:xfrm>
          <a:prstGeom prst="rect">
            <a:avLst/>
          </a:prstGeom>
          <a:noFill/>
        </p:spPr>
        <p:txBody>
          <a:bodyPr wrap="square" rtlCol="0">
            <a:spAutoFit/>
          </a:bodyPr>
          <a:lstStyle/>
          <a:p>
            <a:pPr>
              <a:lnSpc>
                <a:spcPct val="150000"/>
              </a:lnSpc>
            </a:pPr>
            <a:r>
              <a:rPr lang="en-GB" sz="1400" dirty="0">
                <a:solidFill>
                  <a:srgbClr val="446572"/>
                </a:solidFill>
                <a:latin typeface="Caecilia LT Std Roman" panose="02060503050505020204" pitchFamily="18" charset="77"/>
              </a:rPr>
              <a:t>P-value &lt; alpha</a:t>
            </a:r>
            <a:r>
              <a:rPr lang="en-GB" sz="1400" b="1" dirty="0">
                <a:solidFill>
                  <a:srgbClr val="446572"/>
                </a:solidFill>
                <a:latin typeface="Caecilia LT Std Roman" panose="02060503050505020204" pitchFamily="18" charset="77"/>
              </a:rPr>
              <a:t>: rejected null hypothesis</a:t>
            </a:r>
            <a:r>
              <a:rPr lang="en-GB" sz="1400" dirty="0">
                <a:solidFill>
                  <a:srgbClr val="446572"/>
                </a:solidFill>
                <a:latin typeface="Caecilia LT Std Roman" panose="02060503050505020204" pitchFamily="18" charset="77"/>
              </a:rPr>
              <a:t>:</a:t>
            </a:r>
            <a:r>
              <a:rPr lang="en-GB" sz="1400" b="1" dirty="0">
                <a:solidFill>
                  <a:srgbClr val="446572"/>
                </a:solidFill>
                <a:latin typeface="Caecilia LT Std Roman" panose="02060503050505020204" pitchFamily="18" charset="77"/>
              </a:rPr>
              <a:t> </a:t>
            </a:r>
          </a:p>
          <a:p>
            <a:pPr>
              <a:lnSpc>
                <a:spcPct val="150000"/>
              </a:lnSpc>
            </a:pPr>
            <a:r>
              <a:rPr lang="en-GB" sz="1400" dirty="0">
                <a:solidFill>
                  <a:srgbClr val="446572"/>
                </a:solidFill>
                <a:latin typeface="Caecilia LT Std Roman" panose="02060503050505020204" pitchFamily="18" charset="77"/>
              </a:rPr>
              <a:t>-&gt; Answer: There is significant evidence that prices in target city are lower than in the BM city.</a:t>
            </a:r>
          </a:p>
        </p:txBody>
      </p:sp>
      <p:sp>
        <p:nvSpPr>
          <p:cNvPr id="4" name="TextBox 3">
            <a:extLst>
              <a:ext uri="{FF2B5EF4-FFF2-40B4-BE49-F238E27FC236}">
                <a16:creationId xmlns:a16="http://schemas.microsoft.com/office/drawing/2014/main" id="{92D6B2F6-6C7C-EA46-938C-2309CBE935B5}"/>
              </a:ext>
            </a:extLst>
          </p:cNvPr>
          <p:cNvSpPr txBox="1"/>
          <p:nvPr/>
        </p:nvSpPr>
        <p:spPr>
          <a:xfrm>
            <a:off x="10346724" y="390462"/>
            <a:ext cx="1540476" cy="523220"/>
          </a:xfrm>
          <a:prstGeom prst="rect">
            <a:avLst/>
          </a:prstGeom>
          <a:solidFill>
            <a:srgbClr val="E6F2F4"/>
          </a:solidFill>
          <a:ln w="28575" cap="flat" cmpd="sng" algn="ctr">
            <a:solidFill>
              <a:schemeClr val="tx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1540476"/>
                      <a:gd name="connsiteY0" fmla="*/ 0 h 523220"/>
                      <a:gd name="connsiteX1" fmla="*/ 498087 w 1540476"/>
                      <a:gd name="connsiteY1" fmla="*/ 0 h 523220"/>
                      <a:gd name="connsiteX2" fmla="*/ 965365 w 1540476"/>
                      <a:gd name="connsiteY2" fmla="*/ 0 h 523220"/>
                      <a:gd name="connsiteX3" fmla="*/ 1540476 w 1540476"/>
                      <a:gd name="connsiteY3" fmla="*/ 0 h 523220"/>
                      <a:gd name="connsiteX4" fmla="*/ 1540476 w 1540476"/>
                      <a:gd name="connsiteY4" fmla="*/ 523220 h 523220"/>
                      <a:gd name="connsiteX5" fmla="*/ 1057794 w 1540476"/>
                      <a:gd name="connsiteY5" fmla="*/ 523220 h 523220"/>
                      <a:gd name="connsiteX6" fmla="*/ 513492 w 1540476"/>
                      <a:gd name="connsiteY6" fmla="*/ 523220 h 523220"/>
                      <a:gd name="connsiteX7" fmla="*/ 0 w 1540476"/>
                      <a:gd name="connsiteY7" fmla="*/ 523220 h 523220"/>
                      <a:gd name="connsiteX8" fmla="*/ 0 w 1540476"/>
                      <a:gd name="connsiteY8"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0476" h="523220" extrusionOk="0">
                        <a:moveTo>
                          <a:pt x="0" y="0"/>
                        </a:moveTo>
                        <a:cubicBezTo>
                          <a:pt x="131977" y="23980"/>
                          <a:pt x="299563" y="-8813"/>
                          <a:pt x="498087" y="0"/>
                        </a:cubicBezTo>
                        <a:cubicBezTo>
                          <a:pt x="696611" y="8813"/>
                          <a:pt x="764864" y="-6925"/>
                          <a:pt x="965365" y="0"/>
                        </a:cubicBezTo>
                        <a:cubicBezTo>
                          <a:pt x="1165866" y="6925"/>
                          <a:pt x="1416545" y="-6079"/>
                          <a:pt x="1540476" y="0"/>
                        </a:cubicBezTo>
                        <a:cubicBezTo>
                          <a:pt x="1550512" y="167463"/>
                          <a:pt x="1514557" y="364065"/>
                          <a:pt x="1540476" y="523220"/>
                        </a:cubicBezTo>
                        <a:cubicBezTo>
                          <a:pt x="1436281" y="519641"/>
                          <a:pt x="1278759" y="515792"/>
                          <a:pt x="1057794" y="523220"/>
                        </a:cubicBezTo>
                        <a:cubicBezTo>
                          <a:pt x="836829" y="530648"/>
                          <a:pt x="678830" y="545850"/>
                          <a:pt x="513492" y="523220"/>
                        </a:cubicBezTo>
                        <a:cubicBezTo>
                          <a:pt x="348154" y="500590"/>
                          <a:pt x="104228" y="542592"/>
                          <a:pt x="0" y="523220"/>
                        </a:cubicBezTo>
                        <a:cubicBezTo>
                          <a:pt x="3554" y="392278"/>
                          <a:pt x="-15264" y="199333"/>
                          <a:pt x="0" y="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NL" sz="2800" b="1" dirty="0">
                <a:solidFill>
                  <a:srgbClr val="446572"/>
                </a:solidFill>
                <a:latin typeface="Caecilia LT Std Roman" panose="02060503050505020204" pitchFamily="18" charset="77"/>
              </a:rPr>
              <a:t>CITIES</a:t>
            </a:r>
          </a:p>
        </p:txBody>
      </p:sp>
      <p:sp>
        <p:nvSpPr>
          <p:cNvPr id="15" name="TextBox 14">
            <a:extLst>
              <a:ext uri="{FF2B5EF4-FFF2-40B4-BE49-F238E27FC236}">
                <a16:creationId xmlns:a16="http://schemas.microsoft.com/office/drawing/2014/main" id="{63AC510E-E838-F64B-BE7C-839C94F3E819}"/>
              </a:ext>
            </a:extLst>
          </p:cNvPr>
          <p:cNvSpPr txBox="1"/>
          <p:nvPr/>
        </p:nvSpPr>
        <p:spPr>
          <a:xfrm>
            <a:off x="937737" y="6159627"/>
            <a:ext cx="8711206" cy="383375"/>
          </a:xfrm>
          <a:prstGeom prst="rect">
            <a:avLst/>
          </a:prstGeom>
          <a:noFill/>
        </p:spPr>
        <p:txBody>
          <a:bodyPr wrap="square" rtlCol="0">
            <a:spAutoFit/>
          </a:bodyPr>
          <a:lstStyle/>
          <a:p>
            <a:pPr>
              <a:lnSpc>
                <a:spcPct val="150000"/>
              </a:lnSpc>
            </a:pPr>
            <a:r>
              <a:rPr lang="en-GB" sz="1400" dirty="0">
                <a:solidFill>
                  <a:srgbClr val="446572"/>
                </a:solidFill>
                <a:latin typeface="Caecilia LT Std Roman" panose="02060503050505020204" pitchFamily="18" charset="77"/>
              </a:rPr>
              <a:t>Target had lower prices in </a:t>
            </a:r>
            <a:r>
              <a:rPr lang="en-GB" sz="1400" b="1" dirty="0">
                <a:solidFill>
                  <a:srgbClr val="446572"/>
                </a:solidFill>
                <a:latin typeface="Caecilia LT Std Roman" panose="02060503050505020204" pitchFamily="18" charset="77"/>
              </a:rPr>
              <a:t>24</a:t>
            </a:r>
            <a:r>
              <a:rPr lang="en-GB" sz="1400" dirty="0">
                <a:solidFill>
                  <a:srgbClr val="446572"/>
                </a:solidFill>
                <a:latin typeface="Caecilia LT Std Roman" panose="02060503050505020204" pitchFamily="18" charset="77"/>
              </a:rPr>
              <a:t> out of 28 years</a:t>
            </a:r>
            <a:endParaRPr lang="en-NL" sz="1400" dirty="0">
              <a:solidFill>
                <a:srgbClr val="446572"/>
              </a:solidFill>
              <a:latin typeface="Caecilia LT Std Roman" panose="02060503050505020204" pitchFamily="18" charset="77"/>
            </a:endParaRPr>
          </a:p>
        </p:txBody>
      </p:sp>
    </p:spTree>
    <p:extLst>
      <p:ext uri="{BB962C8B-B14F-4D97-AF65-F5344CB8AC3E}">
        <p14:creationId xmlns:p14="http://schemas.microsoft.com/office/powerpoint/2010/main" val="911942554"/>
      </p:ext>
    </p:extLst>
  </p:cSld>
  <p:clrMapOvr>
    <a:masterClrMapping/>
  </p:clrMapOvr>
  <mc:AlternateContent xmlns:mc="http://schemas.openxmlformats.org/markup-compatibility/2006">
    <mc:Choice xmlns:p14="http://schemas.microsoft.com/office/powerpoint/2010/main" Requires="p14">
      <p:transition p14:dur="4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1.45833E-6 3.7037E-7 L -0.00065 -0.52569 " pathEditMode="relative" rAng="0" ptsTypes="AA">
                                      <p:cBhvr>
                                        <p:cTn id="11" dur="2000" fill="hold"/>
                                        <p:tgtEl>
                                          <p:spTgt spid="17"/>
                                        </p:tgtEl>
                                        <p:attrNameLst>
                                          <p:attrName>ppt_x</p:attrName>
                                          <p:attrName>ppt_y</p:attrName>
                                        </p:attrNameLst>
                                      </p:cBhvr>
                                      <p:rCtr x="-39" y="-26296"/>
                                    </p:animMotion>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4057C1-4120-6643-A292-6FACD71B1B72}"/>
              </a:ext>
            </a:extLst>
          </p:cNvPr>
          <p:cNvPicPr>
            <a:picLocks noChangeAspect="1"/>
          </p:cNvPicPr>
          <p:nvPr/>
        </p:nvPicPr>
        <p:blipFill>
          <a:blip r:embed="rId2"/>
          <a:stretch>
            <a:fillRect/>
          </a:stretch>
        </p:blipFill>
        <p:spPr>
          <a:xfrm>
            <a:off x="1822574" y="913682"/>
            <a:ext cx="8225676" cy="5865326"/>
          </a:xfrm>
          <a:prstGeom prst="rect">
            <a:avLst/>
          </a:prstGeom>
        </p:spPr>
      </p:pic>
      <p:sp>
        <p:nvSpPr>
          <p:cNvPr id="6" name="Rectangle 5">
            <a:extLst>
              <a:ext uri="{FF2B5EF4-FFF2-40B4-BE49-F238E27FC236}">
                <a16:creationId xmlns:a16="http://schemas.microsoft.com/office/drawing/2014/main" id="{019FC067-A1AB-1245-8A2E-8C127F0D5888}"/>
              </a:ext>
            </a:extLst>
          </p:cNvPr>
          <p:cNvSpPr/>
          <p:nvPr/>
        </p:nvSpPr>
        <p:spPr>
          <a:xfrm rot="1740000">
            <a:off x="11168791" y="1215739"/>
            <a:ext cx="3378200" cy="8244279"/>
          </a:xfrm>
          <a:prstGeom prst="rect">
            <a:avLst/>
          </a:prstGeom>
          <a:solidFill>
            <a:srgbClr val="E6F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Rectangle 1">
            <a:extLst>
              <a:ext uri="{FF2B5EF4-FFF2-40B4-BE49-F238E27FC236}">
                <a16:creationId xmlns:a16="http://schemas.microsoft.com/office/drawing/2014/main" id="{B128C540-59ED-7843-BE4B-D12E7435FA9F}"/>
              </a:ext>
            </a:extLst>
          </p:cNvPr>
          <p:cNvSpPr/>
          <p:nvPr/>
        </p:nvSpPr>
        <p:spPr>
          <a:xfrm rot="1740000">
            <a:off x="-1797826" y="-3112698"/>
            <a:ext cx="3378200" cy="8244279"/>
          </a:xfrm>
          <a:prstGeom prst="rect">
            <a:avLst/>
          </a:prstGeom>
          <a:solidFill>
            <a:srgbClr val="E6F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TextBox 6">
            <a:extLst>
              <a:ext uri="{FF2B5EF4-FFF2-40B4-BE49-F238E27FC236}">
                <a16:creationId xmlns:a16="http://schemas.microsoft.com/office/drawing/2014/main" id="{C2A134B6-F8FC-9B48-BE59-89911DAACD2F}"/>
              </a:ext>
            </a:extLst>
          </p:cNvPr>
          <p:cNvSpPr txBox="1"/>
          <p:nvPr/>
        </p:nvSpPr>
        <p:spPr>
          <a:xfrm>
            <a:off x="548640" y="452017"/>
            <a:ext cx="9798084" cy="461665"/>
          </a:xfrm>
          <a:prstGeom prst="rect">
            <a:avLst/>
          </a:prstGeom>
          <a:noFill/>
        </p:spPr>
        <p:txBody>
          <a:bodyPr wrap="square" rtlCol="0">
            <a:spAutoFit/>
          </a:bodyPr>
          <a:lstStyle/>
          <a:p>
            <a:r>
              <a:rPr lang="en-NL" sz="2400" b="1" dirty="0">
                <a:solidFill>
                  <a:srgbClr val="446572"/>
                </a:solidFill>
                <a:latin typeface="Caecilia LT Std Roman" panose="02060503050505020204" pitchFamily="18" charset="77"/>
              </a:rPr>
              <a:t>Findings</a:t>
            </a:r>
            <a:r>
              <a:rPr lang="en-NL" sz="2400" dirty="0">
                <a:solidFill>
                  <a:srgbClr val="446572"/>
                </a:solidFill>
                <a:latin typeface="Caecilia LT Std Roman" panose="02060503050505020204" pitchFamily="18" charset="77"/>
              </a:rPr>
              <a:t>: Real Estate value for affected region and benchmark</a:t>
            </a:r>
          </a:p>
        </p:txBody>
      </p:sp>
      <p:pic>
        <p:nvPicPr>
          <p:cNvPr id="13" name="Picture 12">
            <a:extLst>
              <a:ext uri="{FF2B5EF4-FFF2-40B4-BE49-F238E27FC236}">
                <a16:creationId xmlns:a16="http://schemas.microsoft.com/office/drawing/2014/main" id="{93A827AE-E3E6-8842-8419-09A0E1CD368D}"/>
              </a:ext>
            </a:extLst>
          </p:cNvPr>
          <p:cNvPicPr>
            <a:picLocks noChangeAspect="1"/>
          </p:cNvPicPr>
          <p:nvPr/>
        </p:nvPicPr>
        <p:blipFill rotWithShape="1">
          <a:blip r:embed="rId3"/>
          <a:srcRect l="29414" r="65096"/>
          <a:stretch/>
        </p:blipFill>
        <p:spPr>
          <a:xfrm flipH="1">
            <a:off x="10346724" y="2020508"/>
            <a:ext cx="1952368" cy="5962952"/>
          </a:xfrm>
          <a:prstGeom prst="rect">
            <a:avLst/>
          </a:prstGeom>
        </p:spPr>
      </p:pic>
      <p:sp>
        <p:nvSpPr>
          <p:cNvPr id="9" name="TextBox 8">
            <a:extLst>
              <a:ext uri="{FF2B5EF4-FFF2-40B4-BE49-F238E27FC236}">
                <a16:creationId xmlns:a16="http://schemas.microsoft.com/office/drawing/2014/main" id="{8464D944-B6D9-5B4D-B174-B0AD8E5FE831}"/>
              </a:ext>
            </a:extLst>
          </p:cNvPr>
          <p:cNvSpPr txBox="1"/>
          <p:nvPr/>
        </p:nvSpPr>
        <p:spPr>
          <a:xfrm>
            <a:off x="869950" y="3503181"/>
            <a:ext cx="8879825" cy="1277273"/>
          </a:xfrm>
          <a:prstGeom prst="rect">
            <a:avLst/>
          </a:prstGeom>
          <a:noFill/>
        </p:spPr>
        <p:txBody>
          <a:bodyPr wrap="square" rtlCol="0">
            <a:spAutoFit/>
          </a:bodyPr>
          <a:lstStyle/>
          <a:p>
            <a:pPr>
              <a:lnSpc>
                <a:spcPct val="150000"/>
              </a:lnSpc>
            </a:pPr>
            <a:r>
              <a:rPr lang="en-NL" sz="1400" b="1" dirty="0">
                <a:solidFill>
                  <a:srgbClr val="446572"/>
                </a:solidFill>
                <a:latin typeface="Caecilia LT Std Roman" panose="02060503050505020204" pitchFamily="18" charset="77"/>
              </a:rPr>
              <a:t>One-tailed paired t-test:</a:t>
            </a:r>
          </a:p>
          <a:p>
            <a:pPr>
              <a:lnSpc>
                <a:spcPct val="150000"/>
              </a:lnSpc>
            </a:pPr>
            <a:r>
              <a:rPr lang="en-NL" sz="1400" dirty="0">
                <a:solidFill>
                  <a:srgbClr val="446572"/>
                </a:solidFill>
                <a:latin typeface="Caecilia LT Std Roman" panose="02060503050505020204" pitchFamily="18" charset="77"/>
              </a:rPr>
              <a:t>Null hypothesis: real estate value of target </a:t>
            </a:r>
            <a:r>
              <a:rPr lang="en-NL" sz="1400" b="1" dirty="0">
                <a:solidFill>
                  <a:srgbClr val="446572"/>
                </a:solidFill>
                <a:latin typeface="Caecilia LT Std Roman" panose="02060503050505020204" pitchFamily="18" charset="77"/>
              </a:rPr>
              <a:t>region</a:t>
            </a:r>
            <a:r>
              <a:rPr lang="en-NL" sz="1400" dirty="0">
                <a:solidFill>
                  <a:srgbClr val="446572"/>
                </a:solidFill>
                <a:latin typeface="Caecilia LT Std Roman" panose="02060503050505020204" pitchFamily="18" charset="77"/>
              </a:rPr>
              <a:t> and benchmark are equal	=</a:t>
            </a:r>
          </a:p>
          <a:p>
            <a:pPr>
              <a:lnSpc>
                <a:spcPct val="150000"/>
              </a:lnSpc>
            </a:pPr>
            <a:r>
              <a:rPr lang="en-NL" sz="1400" dirty="0">
                <a:solidFill>
                  <a:srgbClr val="446572"/>
                </a:solidFill>
                <a:latin typeface="Caecilia LT Std Roman" panose="02060503050505020204" pitchFamily="18" charset="77"/>
              </a:rPr>
              <a:t>Alternative hypothesis: real estate value of target </a:t>
            </a:r>
            <a:r>
              <a:rPr lang="en-NL" sz="1400" b="1" dirty="0">
                <a:solidFill>
                  <a:srgbClr val="446572"/>
                </a:solidFill>
                <a:latin typeface="Caecilia LT Std Roman" panose="02060503050505020204" pitchFamily="18" charset="77"/>
              </a:rPr>
              <a:t>region</a:t>
            </a:r>
            <a:r>
              <a:rPr lang="en-NL" sz="1400" dirty="0">
                <a:solidFill>
                  <a:srgbClr val="446572"/>
                </a:solidFill>
                <a:latin typeface="Caecilia LT Std Roman" panose="02060503050505020204" pitchFamily="18" charset="77"/>
              </a:rPr>
              <a:t> is lower than benchmark	&lt;</a:t>
            </a:r>
          </a:p>
          <a:p>
            <a:endParaRPr lang="en-NL" sz="1400" dirty="0"/>
          </a:p>
        </p:txBody>
      </p:sp>
      <p:sp>
        <p:nvSpPr>
          <p:cNvPr id="10" name="TextBox 9">
            <a:extLst>
              <a:ext uri="{FF2B5EF4-FFF2-40B4-BE49-F238E27FC236}">
                <a16:creationId xmlns:a16="http://schemas.microsoft.com/office/drawing/2014/main" id="{81A812D3-F7B5-F24E-948B-1FB3EF689624}"/>
              </a:ext>
            </a:extLst>
          </p:cNvPr>
          <p:cNvSpPr txBox="1"/>
          <p:nvPr/>
        </p:nvSpPr>
        <p:spPr>
          <a:xfrm>
            <a:off x="1822575" y="4542112"/>
            <a:ext cx="8459174" cy="891526"/>
          </a:xfrm>
          <a:prstGeom prst="rect">
            <a:avLst/>
          </a:prstGeom>
          <a:noFill/>
        </p:spPr>
        <p:txBody>
          <a:bodyPr wrap="square" rtlCol="0">
            <a:spAutoFit/>
          </a:bodyPr>
          <a:lstStyle/>
          <a:p>
            <a:pPr>
              <a:lnSpc>
                <a:spcPct val="150000"/>
              </a:lnSpc>
            </a:pPr>
            <a:r>
              <a:rPr lang="en-GB" sz="1200" dirty="0">
                <a:solidFill>
                  <a:srgbClr val="446572"/>
                </a:solidFill>
                <a:latin typeface="Menlo" panose="020B0609030804020204" pitchFamily="49" charset="0"/>
                <a:ea typeface="Menlo" panose="020B0609030804020204" pitchFamily="49" charset="0"/>
                <a:cs typeface="Menlo" panose="020B0609030804020204" pitchFamily="49" charset="0"/>
              </a:rPr>
              <a:t>A</a:t>
            </a:r>
            <a:r>
              <a:rPr lang="en-NL" sz="1200" dirty="0">
                <a:solidFill>
                  <a:srgbClr val="446572"/>
                </a:solidFill>
                <a:latin typeface="Menlo" panose="020B0609030804020204" pitchFamily="49" charset="0"/>
                <a:ea typeface="Menlo" panose="020B0609030804020204" pitchFamily="49" charset="0"/>
                <a:cs typeface="Menlo" panose="020B0609030804020204" pitchFamily="49" charset="0"/>
              </a:rPr>
              <a:t>lpha = 0.0500</a:t>
            </a:r>
          </a:p>
          <a:p>
            <a:pPr>
              <a:lnSpc>
                <a:spcPct val="150000"/>
              </a:lnSpc>
            </a:pPr>
            <a:r>
              <a:rPr lang="en-GB" sz="1200" dirty="0">
                <a:solidFill>
                  <a:srgbClr val="446572"/>
                </a:solidFill>
                <a:latin typeface="Menlo" panose="020B0609030804020204" pitchFamily="49" charset="0"/>
                <a:ea typeface="Menlo" panose="020B0609030804020204" pitchFamily="49" charset="0"/>
                <a:cs typeface="Menlo" panose="020B0609030804020204" pitchFamily="49" charset="0"/>
              </a:rPr>
              <a:t>t-statistic: -11.2353</a:t>
            </a:r>
            <a:endParaRPr lang="en-NL" sz="1200" dirty="0">
              <a:solidFill>
                <a:srgbClr val="446572"/>
              </a:solidFill>
              <a:latin typeface="Menlo" panose="020B0609030804020204" pitchFamily="49" charset="0"/>
              <a:ea typeface="Menlo" panose="020B0609030804020204" pitchFamily="49" charset="0"/>
              <a:cs typeface="Menlo" panose="020B0609030804020204" pitchFamily="49" charset="0"/>
            </a:endParaRPr>
          </a:p>
          <a:p>
            <a:pPr>
              <a:lnSpc>
                <a:spcPct val="150000"/>
              </a:lnSpc>
            </a:pPr>
            <a:r>
              <a:rPr lang="en-GB" sz="1200" dirty="0">
                <a:solidFill>
                  <a:srgbClr val="446572"/>
                </a:solidFill>
                <a:latin typeface="Menlo" panose="020B0609030804020204" pitchFamily="49" charset="0"/>
                <a:ea typeface="Menlo" panose="020B0609030804020204" pitchFamily="49" charset="0"/>
                <a:cs typeface="Menlo" panose="020B0609030804020204" pitchFamily="49" charset="0"/>
              </a:rPr>
              <a:t>p-value: 0.0000</a:t>
            </a:r>
          </a:p>
        </p:txBody>
      </p:sp>
      <p:sp>
        <p:nvSpPr>
          <p:cNvPr id="11" name="TextBox 10">
            <a:extLst>
              <a:ext uri="{FF2B5EF4-FFF2-40B4-BE49-F238E27FC236}">
                <a16:creationId xmlns:a16="http://schemas.microsoft.com/office/drawing/2014/main" id="{751EAA60-73EB-554F-8D59-098DF5975365}"/>
              </a:ext>
            </a:extLst>
          </p:cNvPr>
          <p:cNvSpPr txBox="1"/>
          <p:nvPr/>
        </p:nvSpPr>
        <p:spPr>
          <a:xfrm>
            <a:off x="869950" y="5516836"/>
            <a:ext cx="9992783" cy="706540"/>
          </a:xfrm>
          <a:prstGeom prst="rect">
            <a:avLst/>
          </a:prstGeom>
          <a:noFill/>
        </p:spPr>
        <p:txBody>
          <a:bodyPr wrap="square" rtlCol="0">
            <a:spAutoFit/>
          </a:bodyPr>
          <a:lstStyle/>
          <a:p>
            <a:pPr>
              <a:lnSpc>
                <a:spcPct val="150000"/>
              </a:lnSpc>
            </a:pPr>
            <a:r>
              <a:rPr lang="en-GB" sz="1400" dirty="0">
                <a:solidFill>
                  <a:srgbClr val="446572"/>
                </a:solidFill>
                <a:latin typeface="Caecilia LT Std Roman" panose="02060503050505020204" pitchFamily="18" charset="77"/>
              </a:rPr>
              <a:t>P-value &lt; alpha, </a:t>
            </a:r>
            <a:r>
              <a:rPr lang="en-GB" sz="1400" b="1" dirty="0">
                <a:solidFill>
                  <a:srgbClr val="446572"/>
                </a:solidFill>
                <a:latin typeface="Caecilia LT Std Roman" panose="02060503050505020204" pitchFamily="18" charset="77"/>
              </a:rPr>
              <a:t>rejected null hypothesis</a:t>
            </a:r>
            <a:r>
              <a:rPr lang="en-GB" sz="1400" dirty="0">
                <a:solidFill>
                  <a:srgbClr val="446572"/>
                </a:solidFill>
                <a:latin typeface="Caecilia LT Std Roman" panose="02060503050505020204" pitchFamily="18" charset="77"/>
              </a:rPr>
              <a:t>: </a:t>
            </a:r>
          </a:p>
          <a:p>
            <a:pPr>
              <a:lnSpc>
                <a:spcPct val="150000"/>
              </a:lnSpc>
            </a:pPr>
            <a:r>
              <a:rPr lang="en-GB" sz="1400" dirty="0">
                <a:solidFill>
                  <a:srgbClr val="446572"/>
                </a:solidFill>
                <a:latin typeface="Caecilia LT Std Roman" panose="02060503050505020204" pitchFamily="18" charset="77"/>
              </a:rPr>
              <a:t>-&gt; Answer: There is significant evidence that prices in target region are lower than in the BM region.</a:t>
            </a:r>
          </a:p>
        </p:txBody>
      </p:sp>
      <p:sp>
        <p:nvSpPr>
          <p:cNvPr id="12" name="TextBox 11">
            <a:extLst>
              <a:ext uri="{FF2B5EF4-FFF2-40B4-BE49-F238E27FC236}">
                <a16:creationId xmlns:a16="http://schemas.microsoft.com/office/drawing/2014/main" id="{6C366737-2F98-FB44-B090-7C8BB1B4352A}"/>
              </a:ext>
            </a:extLst>
          </p:cNvPr>
          <p:cNvSpPr txBox="1"/>
          <p:nvPr/>
        </p:nvSpPr>
        <p:spPr>
          <a:xfrm>
            <a:off x="10346724" y="390462"/>
            <a:ext cx="1650204" cy="523220"/>
          </a:xfrm>
          <a:prstGeom prst="rect">
            <a:avLst/>
          </a:prstGeom>
          <a:solidFill>
            <a:srgbClr val="E6F2F4"/>
          </a:solidFill>
          <a:ln w="28575" cap="flat" cmpd="sng" algn="ctr">
            <a:solidFill>
              <a:schemeClr val="tx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1540476"/>
                      <a:gd name="connsiteY0" fmla="*/ 0 h 523220"/>
                      <a:gd name="connsiteX1" fmla="*/ 498087 w 1540476"/>
                      <a:gd name="connsiteY1" fmla="*/ 0 h 523220"/>
                      <a:gd name="connsiteX2" fmla="*/ 965365 w 1540476"/>
                      <a:gd name="connsiteY2" fmla="*/ 0 h 523220"/>
                      <a:gd name="connsiteX3" fmla="*/ 1540476 w 1540476"/>
                      <a:gd name="connsiteY3" fmla="*/ 0 h 523220"/>
                      <a:gd name="connsiteX4" fmla="*/ 1540476 w 1540476"/>
                      <a:gd name="connsiteY4" fmla="*/ 523220 h 523220"/>
                      <a:gd name="connsiteX5" fmla="*/ 1057794 w 1540476"/>
                      <a:gd name="connsiteY5" fmla="*/ 523220 h 523220"/>
                      <a:gd name="connsiteX6" fmla="*/ 513492 w 1540476"/>
                      <a:gd name="connsiteY6" fmla="*/ 523220 h 523220"/>
                      <a:gd name="connsiteX7" fmla="*/ 0 w 1540476"/>
                      <a:gd name="connsiteY7" fmla="*/ 523220 h 523220"/>
                      <a:gd name="connsiteX8" fmla="*/ 0 w 1540476"/>
                      <a:gd name="connsiteY8"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0476" h="523220" extrusionOk="0">
                        <a:moveTo>
                          <a:pt x="0" y="0"/>
                        </a:moveTo>
                        <a:cubicBezTo>
                          <a:pt x="131977" y="23980"/>
                          <a:pt x="299563" y="-8813"/>
                          <a:pt x="498087" y="0"/>
                        </a:cubicBezTo>
                        <a:cubicBezTo>
                          <a:pt x="696611" y="8813"/>
                          <a:pt x="764864" y="-6925"/>
                          <a:pt x="965365" y="0"/>
                        </a:cubicBezTo>
                        <a:cubicBezTo>
                          <a:pt x="1165866" y="6925"/>
                          <a:pt x="1416545" y="-6079"/>
                          <a:pt x="1540476" y="0"/>
                        </a:cubicBezTo>
                        <a:cubicBezTo>
                          <a:pt x="1550512" y="167463"/>
                          <a:pt x="1514557" y="364065"/>
                          <a:pt x="1540476" y="523220"/>
                        </a:cubicBezTo>
                        <a:cubicBezTo>
                          <a:pt x="1436281" y="519641"/>
                          <a:pt x="1278759" y="515792"/>
                          <a:pt x="1057794" y="523220"/>
                        </a:cubicBezTo>
                        <a:cubicBezTo>
                          <a:pt x="836829" y="530648"/>
                          <a:pt x="678830" y="545850"/>
                          <a:pt x="513492" y="523220"/>
                        </a:cubicBezTo>
                        <a:cubicBezTo>
                          <a:pt x="348154" y="500590"/>
                          <a:pt x="104228" y="542592"/>
                          <a:pt x="0" y="523220"/>
                        </a:cubicBezTo>
                        <a:cubicBezTo>
                          <a:pt x="3554" y="392278"/>
                          <a:pt x="-15264" y="199333"/>
                          <a:pt x="0" y="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NL" sz="2800" b="1" dirty="0">
                <a:solidFill>
                  <a:srgbClr val="446572"/>
                </a:solidFill>
                <a:latin typeface="Caecilia LT Std Roman" panose="02060503050505020204" pitchFamily="18" charset="77"/>
              </a:rPr>
              <a:t>REGION</a:t>
            </a:r>
          </a:p>
        </p:txBody>
      </p:sp>
      <p:sp>
        <p:nvSpPr>
          <p:cNvPr id="14" name="TextBox 13">
            <a:extLst>
              <a:ext uri="{FF2B5EF4-FFF2-40B4-BE49-F238E27FC236}">
                <a16:creationId xmlns:a16="http://schemas.microsoft.com/office/drawing/2014/main" id="{4E6D7627-7635-EF48-A78F-E38FC9C98106}"/>
              </a:ext>
            </a:extLst>
          </p:cNvPr>
          <p:cNvSpPr txBox="1"/>
          <p:nvPr/>
        </p:nvSpPr>
        <p:spPr>
          <a:xfrm>
            <a:off x="869951" y="6245006"/>
            <a:ext cx="8879824" cy="630942"/>
          </a:xfrm>
          <a:prstGeom prst="rect">
            <a:avLst/>
          </a:prstGeom>
          <a:noFill/>
        </p:spPr>
        <p:txBody>
          <a:bodyPr wrap="square" rtlCol="0">
            <a:spAutoFit/>
          </a:bodyPr>
          <a:lstStyle/>
          <a:p>
            <a:pPr>
              <a:lnSpc>
                <a:spcPct val="150000"/>
              </a:lnSpc>
            </a:pPr>
            <a:r>
              <a:rPr lang="en-GB" sz="1400" dirty="0">
                <a:solidFill>
                  <a:srgbClr val="446572"/>
                </a:solidFill>
                <a:latin typeface="Caecilia LT Std Roman" panose="02060503050505020204" pitchFamily="18" charset="77"/>
              </a:rPr>
              <a:t>Target region had lower prices</a:t>
            </a:r>
            <a:r>
              <a:rPr lang="en-GB" sz="1400" b="1" dirty="0">
                <a:solidFill>
                  <a:srgbClr val="446572"/>
                </a:solidFill>
                <a:latin typeface="Caecilia LT Std Roman" panose="02060503050505020204" pitchFamily="18" charset="77"/>
              </a:rPr>
              <a:t> 26 </a:t>
            </a:r>
            <a:r>
              <a:rPr lang="en-GB" sz="1400" dirty="0">
                <a:solidFill>
                  <a:srgbClr val="446572"/>
                </a:solidFill>
                <a:latin typeface="Caecilia LT Std Roman" panose="02060503050505020204" pitchFamily="18" charset="77"/>
              </a:rPr>
              <a:t>out of 28 years </a:t>
            </a:r>
          </a:p>
          <a:p>
            <a:endParaRPr lang="en-GB" sz="1400" dirty="0">
              <a:solidFill>
                <a:srgbClr val="446572"/>
              </a:solidFill>
              <a:latin typeface="Caecilia LT Std Roman" panose="02060503050505020204" pitchFamily="18" charset="77"/>
            </a:endParaRPr>
          </a:p>
        </p:txBody>
      </p:sp>
    </p:spTree>
    <p:extLst>
      <p:ext uri="{BB962C8B-B14F-4D97-AF65-F5344CB8AC3E}">
        <p14:creationId xmlns:p14="http://schemas.microsoft.com/office/powerpoint/2010/main" val="762815074"/>
      </p:ext>
    </p:extLst>
  </p:cSld>
  <p:clrMapOvr>
    <a:masterClrMapping/>
  </p:clrMapOvr>
  <mc:AlternateContent xmlns:mc="http://schemas.openxmlformats.org/markup-compatibility/2006">
    <mc:Choice xmlns:p14="http://schemas.microsoft.com/office/powerpoint/2010/main" Requires="p14">
      <p:transition p14:dur="4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1.04167E-6 3.7037E-7 L 1.04167E-6 -0.49491 " pathEditMode="relative" rAng="0" ptsTypes="AA">
                                      <p:cBhvr>
                                        <p:cTn id="11" dur="2000" fill="hold"/>
                                        <p:tgtEl>
                                          <p:spTgt spid="5"/>
                                        </p:tgtEl>
                                        <p:attrNameLst>
                                          <p:attrName>ppt_x</p:attrName>
                                          <p:attrName>ppt_y</p:attrName>
                                        </p:attrNameLst>
                                      </p:cBhvr>
                                      <p:rCtr x="0" y="-24745"/>
                                    </p:animMotion>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5453942-E9AB-5244-974B-5D5178B6566E}"/>
              </a:ext>
            </a:extLst>
          </p:cNvPr>
          <p:cNvPicPr>
            <a:picLocks noChangeAspect="1"/>
          </p:cNvPicPr>
          <p:nvPr/>
        </p:nvPicPr>
        <p:blipFill>
          <a:blip r:embed="rId2"/>
          <a:stretch>
            <a:fillRect/>
          </a:stretch>
        </p:blipFill>
        <p:spPr>
          <a:xfrm>
            <a:off x="1939473" y="889464"/>
            <a:ext cx="8313054" cy="5968536"/>
          </a:xfrm>
          <a:prstGeom prst="rect">
            <a:avLst/>
          </a:prstGeom>
        </p:spPr>
      </p:pic>
      <p:sp>
        <p:nvSpPr>
          <p:cNvPr id="6" name="Rectangle 5">
            <a:extLst>
              <a:ext uri="{FF2B5EF4-FFF2-40B4-BE49-F238E27FC236}">
                <a16:creationId xmlns:a16="http://schemas.microsoft.com/office/drawing/2014/main" id="{019FC067-A1AB-1245-8A2E-8C127F0D5888}"/>
              </a:ext>
            </a:extLst>
          </p:cNvPr>
          <p:cNvSpPr/>
          <p:nvPr/>
        </p:nvSpPr>
        <p:spPr>
          <a:xfrm rot="1740000">
            <a:off x="11168791" y="1215739"/>
            <a:ext cx="3378200" cy="8244279"/>
          </a:xfrm>
          <a:prstGeom prst="rect">
            <a:avLst/>
          </a:prstGeom>
          <a:solidFill>
            <a:srgbClr val="E6F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Rectangle 1">
            <a:extLst>
              <a:ext uri="{FF2B5EF4-FFF2-40B4-BE49-F238E27FC236}">
                <a16:creationId xmlns:a16="http://schemas.microsoft.com/office/drawing/2014/main" id="{B128C540-59ED-7843-BE4B-D12E7435FA9F}"/>
              </a:ext>
            </a:extLst>
          </p:cNvPr>
          <p:cNvSpPr/>
          <p:nvPr/>
        </p:nvSpPr>
        <p:spPr>
          <a:xfrm rot="1740000">
            <a:off x="-1797826" y="-3112698"/>
            <a:ext cx="3378200" cy="8244279"/>
          </a:xfrm>
          <a:prstGeom prst="rect">
            <a:avLst/>
          </a:prstGeom>
          <a:solidFill>
            <a:srgbClr val="E6F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TextBox 6">
            <a:extLst>
              <a:ext uri="{FF2B5EF4-FFF2-40B4-BE49-F238E27FC236}">
                <a16:creationId xmlns:a16="http://schemas.microsoft.com/office/drawing/2014/main" id="{C2A134B6-F8FC-9B48-BE59-89911DAACD2F}"/>
              </a:ext>
            </a:extLst>
          </p:cNvPr>
          <p:cNvSpPr txBox="1"/>
          <p:nvPr/>
        </p:nvSpPr>
        <p:spPr>
          <a:xfrm>
            <a:off x="548640" y="452017"/>
            <a:ext cx="9798084" cy="461665"/>
          </a:xfrm>
          <a:prstGeom prst="rect">
            <a:avLst/>
          </a:prstGeom>
          <a:noFill/>
        </p:spPr>
        <p:txBody>
          <a:bodyPr wrap="square" rtlCol="0">
            <a:spAutoFit/>
          </a:bodyPr>
          <a:lstStyle/>
          <a:p>
            <a:r>
              <a:rPr lang="en-NL" sz="2400" b="1" dirty="0">
                <a:solidFill>
                  <a:srgbClr val="446572"/>
                </a:solidFill>
                <a:latin typeface="Caecilia LT Std Roman" panose="02060503050505020204" pitchFamily="18" charset="77"/>
              </a:rPr>
              <a:t>Findings</a:t>
            </a:r>
            <a:r>
              <a:rPr lang="en-NL" sz="2400" dirty="0">
                <a:solidFill>
                  <a:srgbClr val="446572"/>
                </a:solidFill>
                <a:latin typeface="Caecilia LT Std Roman" panose="02060503050505020204" pitchFamily="18" charset="77"/>
              </a:rPr>
              <a:t>: Occupation rate for affected cities and benchmark</a:t>
            </a:r>
          </a:p>
        </p:txBody>
      </p:sp>
      <p:pic>
        <p:nvPicPr>
          <p:cNvPr id="13" name="Picture 12">
            <a:extLst>
              <a:ext uri="{FF2B5EF4-FFF2-40B4-BE49-F238E27FC236}">
                <a16:creationId xmlns:a16="http://schemas.microsoft.com/office/drawing/2014/main" id="{93A827AE-E3E6-8842-8419-09A0E1CD368D}"/>
              </a:ext>
            </a:extLst>
          </p:cNvPr>
          <p:cNvPicPr>
            <a:picLocks noChangeAspect="1"/>
          </p:cNvPicPr>
          <p:nvPr/>
        </p:nvPicPr>
        <p:blipFill rotWithShape="1">
          <a:blip r:embed="rId3"/>
          <a:srcRect l="29414" r="65096"/>
          <a:stretch/>
        </p:blipFill>
        <p:spPr>
          <a:xfrm flipH="1">
            <a:off x="10346724" y="2020508"/>
            <a:ext cx="1952368" cy="5962952"/>
          </a:xfrm>
          <a:prstGeom prst="rect">
            <a:avLst/>
          </a:prstGeom>
        </p:spPr>
      </p:pic>
      <p:sp>
        <p:nvSpPr>
          <p:cNvPr id="9" name="TextBox 8">
            <a:extLst>
              <a:ext uri="{FF2B5EF4-FFF2-40B4-BE49-F238E27FC236}">
                <a16:creationId xmlns:a16="http://schemas.microsoft.com/office/drawing/2014/main" id="{3B9BE58B-3009-CA44-9B38-A92884668949}"/>
              </a:ext>
            </a:extLst>
          </p:cNvPr>
          <p:cNvSpPr txBox="1"/>
          <p:nvPr/>
        </p:nvSpPr>
        <p:spPr>
          <a:xfrm>
            <a:off x="977900" y="3002046"/>
            <a:ext cx="8771873" cy="1277273"/>
          </a:xfrm>
          <a:prstGeom prst="rect">
            <a:avLst/>
          </a:prstGeom>
          <a:noFill/>
        </p:spPr>
        <p:txBody>
          <a:bodyPr wrap="square" rtlCol="0">
            <a:spAutoFit/>
          </a:bodyPr>
          <a:lstStyle/>
          <a:p>
            <a:pPr>
              <a:lnSpc>
                <a:spcPct val="150000"/>
              </a:lnSpc>
            </a:pPr>
            <a:r>
              <a:rPr lang="en-NL" sz="1400" b="1" dirty="0">
                <a:solidFill>
                  <a:srgbClr val="446572"/>
                </a:solidFill>
                <a:latin typeface="Caecilia LT Std Roman" panose="02060503050505020204" pitchFamily="18" charset="77"/>
              </a:rPr>
              <a:t>One-tailed paired t-test</a:t>
            </a:r>
          </a:p>
          <a:p>
            <a:pPr>
              <a:lnSpc>
                <a:spcPct val="150000"/>
              </a:lnSpc>
            </a:pPr>
            <a:r>
              <a:rPr lang="en-NL" sz="1400" dirty="0">
                <a:solidFill>
                  <a:srgbClr val="446572"/>
                </a:solidFill>
                <a:latin typeface="Caecilia LT Std Roman" panose="02060503050505020204" pitchFamily="18" charset="77"/>
              </a:rPr>
              <a:t>Null hypothesis: </a:t>
            </a:r>
            <a:r>
              <a:rPr lang="en-NL" sz="1400" b="1" dirty="0">
                <a:solidFill>
                  <a:srgbClr val="446572"/>
                </a:solidFill>
                <a:latin typeface="Caecilia LT Std Roman" panose="02060503050505020204" pitchFamily="18" charset="77"/>
              </a:rPr>
              <a:t>occupation rate </a:t>
            </a:r>
            <a:r>
              <a:rPr lang="en-NL" sz="1400" dirty="0">
                <a:solidFill>
                  <a:srgbClr val="446572"/>
                </a:solidFill>
                <a:latin typeface="Caecilia LT Std Roman" panose="02060503050505020204" pitchFamily="18" charset="77"/>
              </a:rPr>
              <a:t>of target </a:t>
            </a:r>
            <a:r>
              <a:rPr lang="en-NL" sz="1400" b="1" dirty="0">
                <a:solidFill>
                  <a:srgbClr val="446572"/>
                </a:solidFill>
                <a:latin typeface="Caecilia LT Std Roman" panose="02060503050505020204" pitchFamily="18" charset="77"/>
              </a:rPr>
              <a:t>city</a:t>
            </a:r>
            <a:r>
              <a:rPr lang="en-NL" sz="1400" dirty="0">
                <a:solidFill>
                  <a:srgbClr val="446572"/>
                </a:solidFill>
                <a:latin typeface="Caecilia LT Std Roman" panose="02060503050505020204" pitchFamily="18" charset="77"/>
              </a:rPr>
              <a:t> and benchmark are equal		=</a:t>
            </a:r>
          </a:p>
          <a:p>
            <a:pPr>
              <a:lnSpc>
                <a:spcPct val="150000"/>
              </a:lnSpc>
            </a:pPr>
            <a:r>
              <a:rPr lang="en-NL" sz="1400" dirty="0">
                <a:solidFill>
                  <a:srgbClr val="446572"/>
                </a:solidFill>
                <a:latin typeface="Caecilia LT Std Roman" panose="02060503050505020204" pitchFamily="18" charset="77"/>
              </a:rPr>
              <a:t>Alternative hypothesis: </a:t>
            </a:r>
            <a:r>
              <a:rPr lang="en-NL" sz="1400" b="1" dirty="0">
                <a:solidFill>
                  <a:srgbClr val="446572"/>
                </a:solidFill>
                <a:latin typeface="Caecilia LT Std Roman" panose="02060503050505020204" pitchFamily="18" charset="77"/>
              </a:rPr>
              <a:t>occupation rate </a:t>
            </a:r>
            <a:r>
              <a:rPr lang="en-NL" sz="1400" dirty="0">
                <a:solidFill>
                  <a:srgbClr val="446572"/>
                </a:solidFill>
                <a:latin typeface="Caecilia LT Std Roman" panose="02060503050505020204" pitchFamily="18" charset="77"/>
              </a:rPr>
              <a:t>of target </a:t>
            </a:r>
            <a:r>
              <a:rPr lang="en-NL" sz="1400" b="1" dirty="0">
                <a:solidFill>
                  <a:srgbClr val="446572"/>
                </a:solidFill>
                <a:latin typeface="Caecilia LT Std Roman" panose="02060503050505020204" pitchFamily="18" charset="77"/>
              </a:rPr>
              <a:t>city</a:t>
            </a:r>
            <a:r>
              <a:rPr lang="en-NL" sz="1400" dirty="0">
                <a:solidFill>
                  <a:srgbClr val="446572"/>
                </a:solidFill>
                <a:latin typeface="Caecilia LT Std Roman" panose="02060503050505020204" pitchFamily="18" charset="77"/>
              </a:rPr>
              <a:t> is lower than benchmark	&lt;</a:t>
            </a:r>
          </a:p>
          <a:p>
            <a:endParaRPr lang="en-NL" sz="1400" dirty="0"/>
          </a:p>
        </p:txBody>
      </p:sp>
      <p:sp>
        <p:nvSpPr>
          <p:cNvPr id="10" name="TextBox 9">
            <a:extLst>
              <a:ext uri="{FF2B5EF4-FFF2-40B4-BE49-F238E27FC236}">
                <a16:creationId xmlns:a16="http://schemas.microsoft.com/office/drawing/2014/main" id="{59B1C7A9-2917-2E48-9ECA-54D76BA871CB}"/>
              </a:ext>
            </a:extLst>
          </p:cNvPr>
          <p:cNvSpPr txBox="1"/>
          <p:nvPr/>
        </p:nvSpPr>
        <p:spPr>
          <a:xfrm>
            <a:off x="1739901" y="4110538"/>
            <a:ext cx="8541850" cy="891526"/>
          </a:xfrm>
          <a:prstGeom prst="rect">
            <a:avLst/>
          </a:prstGeom>
          <a:noFill/>
        </p:spPr>
        <p:txBody>
          <a:bodyPr wrap="square" rtlCol="0">
            <a:spAutoFit/>
          </a:bodyPr>
          <a:lstStyle/>
          <a:p>
            <a:pPr>
              <a:lnSpc>
                <a:spcPct val="150000"/>
              </a:lnSpc>
            </a:pPr>
            <a:r>
              <a:rPr lang="en-GB" sz="1200" dirty="0">
                <a:solidFill>
                  <a:srgbClr val="446572"/>
                </a:solidFill>
                <a:latin typeface="Menlo" panose="020B0609030804020204" pitchFamily="49" charset="0"/>
                <a:ea typeface="Menlo" panose="020B0609030804020204" pitchFamily="49" charset="0"/>
                <a:cs typeface="Menlo" panose="020B0609030804020204" pitchFamily="49" charset="0"/>
              </a:rPr>
              <a:t>A</a:t>
            </a:r>
            <a:r>
              <a:rPr lang="en-NL" sz="1200" dirty="0">
                <a:solidFill>
                  <a:srgbClr val="446572"/>
                </a:solidFill>
                <a:latin typeface="Menlo" panose="020B0609030804020204" pitchFamily="49" charset="0"/>
                <a:ea typeface="Menlo" panose="020B0609030804020204" pitchFamily="49" charset="0"/>
                <a:cs typeface="Menlo" panose="020B0609030804020204" pitchFamily="49" charset="0"/>
              </a:rPr>
              <a:t>lpha = 0.0500</a:t>
            </a:r>
          </a:p>
          <a:p>
            <a:pPr>
              <a:lnSpc>
                <a:spcPct val="150000"/>
              </a:lnSpc>
            </a:pPr>
            <a:r>
              <a:rPr lang="en-GB" sz="1200" dirty="0">
                <a:solidFill>
                  <a:srgbClr val="446572"/>
                </a:solidFill>
                <a:latin typeface="Menlo" panose="020B0609030804020204" pitchFamily="49" charset="0"/>
                <a:ea typeface="Menlo" panose="020B0609030804020204" pitchFamily="49" charset="0"/>
                <a:cs typeface="Menlo" panose="020B0609030804020204" pitchFamily="49" charset="0"/>
              </a:rPr>
              <a:t>t-statistic: 6.3175</a:t>
            </a:r>
            <a:endParaRPr lang="en-NL" sz="1200" dirty="0">
              <a:solidFill>
                <a:srgbClr val="446572"/>
              </a:solidFill>
              <a:latin typeface="Menlo" panose="020B0609030804020204" pitchFamily="49" charset="0"/>
              <a:ea typeface="Menlo" panose="020B0609030804020204" pitchFamily="49" charset="0"/>
              <a:cs typeface="Menlo" panose="020B0609030804020204" pitchFamily="49" charset="0"/>
            </a:endParaRPr>
          </a:p>
          <a:p>
            <a:pPr>
              <a:lnSpc>
                <a:spcPct val="150000"/>
              </a:lnSpc>
            </a:pPr>
            <a:r>
              <a:rPr lang="en-GB" sz="1200" dirty="0">
                <a:solidFill>
                  <a:srgbClr val="446572"/>
                </a:solidFill>
                <a:latin typeface="Menlo" panose="020B0609030804020204" pitchFamily="49" charset="0"/>
                <a:ea typeface="Menlo" panose="020B0609030804020204" pitchFamily="49" charset="0"/>
                <a:cs typeface="Menlo" panose="020B0609030804020204" pitchFamily="49" charset="0"/>
              </a:rPr>
              <a:t>p-value: </a:t>
            </a:r>
            <a:r>
              <a:rPr lang="en-NL" sz="1200" dirty="0">
                <a:solidFill>
                  <a:srgbClr val="446572"/>
                </a:solidFill>
                <a:latin typeface="Menlo" panose="020B0609030804020204" pitchFamily="49" charset="0"/>
                <a:ea typeface="Menlo" panose="020B0609030804020204" pitchFamily="49" charset="0"/>
                <a:cs typeface="Menlo" panose="020B0609030804020204" pitchFamily="49" charset="0"/>
              </a:rPr>
              <a:t>0.9999</a:t>
            </a:r>
            <a:endParaRPr lang="en-GB" sz="1200" dirty="0">
              <a:solidFill>
                <a:srgbClr val="446572"/>
              </a:solidFill>
              <a:latin typeface="Menlo" panose="020B0609030804020204" pitchFamily="49" charset="0"/>
              <a:ea typeface="Menlo" panose="020B0609030804020204" pitchFamily="49" charset="0"/>
              <a:cs typeface="Menlo" panose="020B0609030804020204" pitchFamily="49" charset="0"/>
            </a:endParaRPr>
          </a:p>
        </p:txBody>
      </p:sp>
      <p:sp>
        <p:nvSpPr>
          <p:cNvPr id="11" name="TextBox 10">
            <a:extLst>
              <a:ext uri="{FF2B5EF4-FFF2-40B4-BE49-F238E27FC236}">
                <a16:creationId xmlns:a16="http://schemas.microsoft.com/office/drawing/2014/main" id="{CBDA16DA-DF5A-654F-9675-6A1960C7858E}"/>
              </a:ext>
            </a:extLst>
          </p:cNvPr>
          <p:cNvSpPr txBox="1"/>
          <p:nvPr/>
        </p:nvSpPr>
        <p:spPr>
          <a:xfrm>
            <a:off x="977901" y="5232896"/>
            <a:ext cx="8771872" cy="1029705"/>
          </a:xfrm>
          <a:prstGeom prst="rect">
            <a:avLst/>
          </a:prstGeom>
          <a:noFill/>
        </p:spPr>
        <p:txBody>
          <a:bodyPr wrap="square" rtlCol="0">
            <a:spAutoFit/>
          </a:bodyPr>
          <a:lstStyle/>
          <a:p>
            <a:pPr>
              <a:lnSpc>
                <a:spcPct val="150000"/>
              </a:lnSpc>
            </a:pPr>
            <a:r>
              <a:rPr lang="en-GB" sz="1400" dirty="0">
                <a:solidFill>
                  <a:srgbClr val="446572"/>
                </a:solidFill>
                <a:latin typeface="Caecilia LT Std Roman" panose="02060503050505020204" pitchFamily="18" charset="77"/>
              </a:rPr>
              <a:t>P-value &gt; alpha, </a:t>
            </a:r>
            <a:r>
              <a:rPr lang="en-GB" sz="1400" b="1" dirty="0">
                <a:solidFill>
                  <a:srgbClr val="446572"/>
                </a:solidFill>
                <a:latin typeface="Caecilia LT Std Roman" panose="02060503050505020204" pitchFamily="18" charset="77"/>
              </a:rPr>
              <a:t>failed to reject null hypothesis</a:t>
            </a:r>
            <a:r>
              <a:rPr lang="en-GB" sz="1400" dirty="0">
                <a:solidFill>
                  <a:srgbClr val="446572"/>
                </a:solidFill>
                <a:latin typeface="Caecilia LT Std Roman" panose="02060503050505020204" pitchFamily="18" charset="77"/>
              </a:rPr>
              <a:t>: </a:t>
            </a:r>
          </a:p>
          <a:p>
            <a:pPr>
              <a:lnSpc>
                <a:spcPct val="150000"/>
              </a:lnSpc>
            </a:pPr>
            <a:r>
              <a:rPr lang="en-GB" sz="1400" dirty="0">
                <a:solidFill>
                  <a:srgbClr val="446572"/>
                </a:solidFill>
                <a:latin typeface="Caecilia LT Std Roman" panose="02060503050505020204" pitchFamily="18" charset="77"/>
              </a:rPr>
              <a:t>-&gt; Answer: There is not enough evidence to conclude that the occupation ratio in target city is significantly lower than in benchmark city.</a:t>
            </a:r>
          </a:p>
        </p:txBody>
      </p:sp>
      <p:sp>
        <p:nvSpPr>
          <p:cNvPr id="12" name="TextBox 11">
            <a:extLst>
              <a:ext uri="{FF2B5EF4-FFF2-40B4-BE49-F238E27FC236}">
                <a16:creationId xmlns:a16="http://schemas.microsoft.com/office/drawing/2014/main" id="{1404592B-7659-B649-81F5-79CD912A06E9}"/>
              </a:ext>
            </a:extLst>
          </p:cNvPr>
          <p:cNvSpPr txBox="1"/>
          <p:nvPr/>
        </p:nvSpPr>
        <p:spPr>
          <a:xfrm>
            <a:off x="10346724" y="390462"/>
            <a:ext cx="1540476" cy="523220"/>
          </a:xfrm>
          <a:prstGeom prst="rect">
            <a:avLst/>
          </a:prstGeom>
          <a:solidFill>
            <a:srgbClr val="E6F2F4"/>
          </a:solidFill>
          <a:ln w="28575" cap="flat" cmpd="sng" algn="ctr">
            <a:solidFill>
              <a:schemeClr val="tx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1540476"/>
                      <a:gd name="connsiteY0" fmla="*/ 0 h 523220"/>
                      <a:gd name="connsiteX1" fmla="*/ 498087 w 1540476"/>
                      <a:gd name="connsiteY1" fmla="*/ 0 h 523220"/>
                      <a:gd name="connsiteX2" fmla="*/ 965365 w 1540476"/>
                      <a:gd name="connsiteY2" fmla="*/ 0 h 523220"/>
                      <a:gd name="connsiteX3" fmla="*/ 1540476 w 1540476"/>
                      <a:gd name="connsiteY3" fmla="*/ 0 h 523220"/>
                      <a:gd name="connsiteX4" fmla="*/ 1540476 w 1540476"/>
                      <a:gd name="connsiteY4" fmla="*/ 523220 h 523220"/>
                      <a:gd name="connsiteX5" fmla="*/ 1057794 w 1540476"/>
                      <a:gd name="connsiteY5" fmla="*/ 523220 h 523220"/>
                      <a:gd name="connsiteX6" fmla="*/ 513492 w 1540476"/>
                      <a:gd name="connsiteY6" fmla="*/ 523220 h 523220"/>
                      <a:gd name="connsiteX7" fmla="*/ 0 w 1540476"/>
                      <a:gd name="connsiteY7" fmla="*/ 523220 h 523220"/>
                      <a:gd name="connsiteX8" fmla="*/ 0 w 1540476"/>
                      <a:gd name="connsiteY8"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0476" h="523220" extrusionOk="0">
                        <a:moveTo>
                          <a:pt x="0" y="0"/>
                        </a:moveTo>
                        <a:cubicBezTo>
                          <a:pt x="131977" y="23980"/>
                          <a:pt x="299563" y="-8813"/>
                          <a:pt x="498087" y="0"/>
                        </a:cubicBezTo>
                        <a:cubicBezTo>
                          <a:pt x="696611" y="8813"/>
                          <a:pt x="764864" y="-6925"/>
                          <a:pt x="965365" y="0"/>
                        </a:cubicBezTo>
                        <a:cubicBezTo>
                          <a:pt x="1165866" y="6925"/>
                          <a:pt x="1416545" y="-6079"/>
                          <a:pt x="1540476" y="0"/>
                        </a:cubicBezTo>
                        <a:cubicBezTo>
                          <a:pt x="1550512" y="167463"/>
                          <a:pt x="1514557" y="364065"/>
                          <a:pt x="1540476" y="523220"/>
                        </a:cubicBezTo>
                        <a:cubicBezTo>
                          <a:pt x="1436281" y="519641"/>
                          <a:pt x="1278759" y="515792"/>
                          <a:pt x="1057794" y="523220"/>
                        </a:cubicBezTo>
                        <a:cubicBezTo>
                          <a:pt x="836829" y="530648"/>
                          <a:pt x="678830" y="545850"/>
                          <a:pt x="513492" y="523220"/>
                        </a:cubicBezTo>
                        <a:cubicBezTo>
                          <a:pt x="348154" y="500590"/>
                          <a:pt x="104228" y="542592"/>
                          <a:pt x="0" y="523220"/>
                        </a:cubicBezTo>
                        <a:cubicBezTo>
                          <a:pt x="3554" y="392278"/>
                          <a:pt x="-15264" y="199333"/>
                          <a:pt x="0" y="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NL" sz="2800" b="1" dirty="0">
                <a:solidFill>
                  <a:srgbClr val="446572"/>
                </a:solidFill>
                <a:latin typeface="Caecilia LT Std Roman" panose="02060503050505020204" pitchFamily="18" charset="77"/>
              </a:rPr>
              <a:t>CITIES</a:t>
            </a:r>
          </a:p>
        </p:txBody>
      </p:sp>
      <p:sp>
        <p:nvSpPr>
          <p:cNvPr id="16" name="TextBox 15">
            <a:extLst>
              <a:ext uri="{FF2B5EF4-FFF2-40B4-BE49-F238E27FC236}">
                <a16:creationId xmlns:a16="http://schemas.microsoft.com/office/drawing/2014/main" id="{BF820F71-F14E-424E-BF28-C579E0B65884}"/>
              </a:ext>
            </a:extLst>
          </p:cNvPr>
          <p:cNvSpPr txBox="1"/>
          <p:nvPr/>
        </p:nvSpPr>
        <p:spPr>
          <a:xfrm>
            <a:off x="977901" y="6367683"/>
            <a:ext cx="8771872" cy="307777"/>
          </a:xfrm>
          <a:prstGeom prst="rect">
            <a:avLst/>
          </a:prstGeom>
          <a:noFill/>
        </p:spPr>
        <p:txBody>
          <a:bodyPr wrap="square" rtlCol="0">
            <a:spAutoFit/>
          </a:bodyPr>
          <a:lstStyle/>
          <a:p>
            <a:r>
              <a:rPr lang="en-GB" sz="1400" dirty="0">
                <a:solidFill>
                  <a:srgbClr val="446572"/>
                </a:solidFill>
                <a:latin typeface="Caecilia LT Std Roman" panose="02060503050505020204" pitchFamily="18" charset="77"/>
              </a:rPr>
              <a:t>Target city had a lower occupation ratio in </a:t>
            </a:r>
            <a:r>
              <a:rPr lang="en-GB" sz="1400" b="1" dirty="0">
                <a:solidFill>
                  <a:srgbClr val="446572"/>
                </a:solidFill>
                <a:latin typeface="Caecilia LT Std Roman" panose="02060503050505020204" pitchFamily="18" charset="77"/>
              </a:rPr>
              <a:t>1</a:t>
            </a:r>
            <a:r>
              <a:rPr lang="en-GB" sz="1400" dirty="0">
                <a:solidFill>
                  <a:srgbClr val="446572"/>
                </a:solidFill>
                <a:latin typeface="Caecilia LT Std Roman" panose="02060503050505020204" pitchFamily="18" charset="77"/>
              </a:rPr>
              <a:t> out of 12 periods. </a:t>
            </a:r>
          </a:p>
        </p:txBody>
      </p:sp>
    </p:spTree>
    <p:extLst>
      <p:ext uri="{BB962C8B-B14F-4D97-AF65-F5344CB8AC3E}">
        <p14:creationId xmlns:p14="http://schemas.microsoft.com/office/powerpoint/2010/main" val="402275980"/>
      </p:ext>
    </p:extLst>
  </p:cSld>
  <p:clrMapOvr>
    <a:masterClrMapping/>
  </p:clrMapOvr>
  <mc:AlternateContent xmlns:mc="http://schemas.openxmlformats.org/markup-compatibility/2006">
    <mc:Choice xmlns:p14="http://schemas.microsoft.com/office/powerpoint/2010/main" Requires="p14">
      <p:transition p14:dur="4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0 -4.81481E-6 L 0 -0.56481 " pathEditMode="relative" rAng="0" ptsTypes="AA">
                                      <p:cBhvr>
                                        <p:cTn id="11" dur="2000" fill="hold"/>
                                        <p:tgtEl>
                                          <p:spTgt spid="15"/>
                                        </p:tgtEl>
                                        <p:attrNameLst>
                                          <p:attrName>ppt_x</p:attrName>
                                          <p:attrName>ppt_y</p:attrName>
                                        </p:attrNameLst>
                                      </p:cBhvr>
                                      <p:rCtr x="0" y="-28241"/>
                                    </p:animMotion>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118D7E-7B33-7A4E-84F9-38D953CDD68A}"/>
              </a:ext>
            </a:extLst>
          </p:cNvPr>
          <p:cNvPicPr>
            <a:picLocks noChangeAspect="1"/>
          </p:cNvPicPr>
          <p:nvPr/>
        </p:nvPicPr>
        <p:blipFill>
          <a:blip r:embed="rId2"/>
          <a:stretch>
            <a:fillRect/>
          </a:stretch>
        </p:blipFill>
        <p:spPr>
          <a:xfrm>
            <a:off x="1845276" y="908337"/>
            <a:ext cx="8455633" cy="5919674"/>
          </a:xfrm>
          <a:prstGeom prst="rect">
            <a:avLst/>
          </a:prstGeom>
        </p:spPr>
      </p:pic>
      <p:sp>
        <p:nvSpPr>
          <p:cNvPr id="6" name="Rectangle 5">
            <a:extLst>
              <a:ext uri="{FF2B5EF4-FFF2-40B4-BE49-F238E27FC236}">
                <a16:creationId xmlns:a16="http://schemas.microsoft.com/office/drawing/2014/main" id="{019FC067-A1AB-1245-8A2E-8C127F0D5888}"/>
              </a:ext>
            </a:extLst>
          </p:cNvPr>
          <p:cNvSpPr/>
          <p:nvPr/>
        </p:nvSpPr>
        <p:spPr>
          <a:xfrm rot="1740000">
            <a:off x="11168791" y="1215739"/>
            <a:ext cx="3378200" cy="8244279"/>
          </a:xfrm>
          <a:prstGeom prst="rect">
            <a:avLst/>
          </a:prstGeom>
          <a:solidFill>
            <a:srgbClr val="E6F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Rectangle 1">
            <a:extLst>
              <a:ext uri="{FF2B5EF4-FFF2-40B4-BE49-F238E27FC236}">
                <a16:creationId xmlns:a16="http://schemas.microsoft.com/office/drawing/2014/main" id="{B128C540-59ED-7843-BE4B-D12E7435FA9F}"/>
              </a:ext>
            </a:extLst>
          </p:cNvPr>
          <p:cNvSpPr/>
          <p:nvPr/>
        </p:nvSpPr>
        <p:spPr>
          <a:xfrm rot="1740000">
            <a:off x="-1797826" y="-3112698"/>
            <a:ext cx="3378200" cy="8244279"/>
          </a:xfrm>
          <a:prstGeom prst="rect">
            <a:avLst/>
          </a:prstGeom>
          <a:solidFill>
            <a:srgbClr val="E6F2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TextBox 6">
            <a:extLst>
              <a:ext uri="{FF2B5EF4-FFF2-40B4-BE49-F238E27FC236}">
                <a16:creationId xmlns:a16="http://schemas.microsoft.com/office/drawing/2014/main" id="{C2A134B6-F8FC-9B48-BE59-89911DAACD2F}"/>
              </a:ext>
            </a:extLst>
          </p:cNvPr>
          <p:cNvSpPr txBox="1"/>
          <p:nvPr/>
        </p:nvSpPr>
        <p:spPr>
          <a:xfrm>
            <a:off x="548640" y="452017"/>
            <a:ext cx="9798084" cy="461665"/>
          </a:xfrm>
          <a:prstGeom prst="rect">
            <a:avLst/>
          </a:prstGeom>
          <a:noFill/>
        </p:spPr>
        <p:txBody>
          <a:bodyPr wrap="square" rtlCol="0">
            <a:spAutoFit/>
          </a:bodyPr>
          <a:lstStyle/>
          <a:p>
            <a:r>
              <a:rPr lang="en-NL" sz="2400" b="1" dirty="0">
                <a:solidFill>
                  <a:srgbClr val="446572"/>
                </a:solidFill>
                <a:latin typeface="Caecilia LT Std Roman" panose="02060503050505020204" pitchFamily="18" charset="77"/>
              </a:rPr>
              <a:t>Findings</a:t>
            </a:r>
            <a:r>
              <a:rPr lang="en-NL" sz="2400" dirty="0">
                <a:solidFill>
                  <a:srgbClr val="446572"/>
                </a:solidFill>
                <a:latin typeface="Caecilia LT Std Roman" panose="02060503050505020204" pitchFamily="18" charset="77"/>
              </a:rPr>
              <a:t>: Occupation rate for affected region and benchmark</a:t>
            </a:r>
          </a:p>
        </p:txBody>
      </p:sp>
      <p:pic>
        <p:nvPicPr>
          <p:cNvPr id="13" name="Picture 12">
            <a:extLst>
              <a:ext uri="{FF2B5EF4-FFF2-40B4-BE49-F238E27FC236}">
                <a16:creationId xmlns:a16="http://schemas.microsoft.com/office/drawing/2014/main" id="{93A827AE-E3E6-8842-8419-09A0E1CD368D}"/>
              </a:ext>
            </a:extLst>
          </p:cNvPr>
          <p:cNvPicPr>
            <a:picLocks noChangeAspect="1"/>
          </p:cNvPicPr>
          <p:nvPr/>
        </p:nvPicPr>
        <p:blipFill rotWithShape="1">
          <a:blip r:embed="rId3"/>
          <a:srcRect l="29414" r="65096"/>
          <a:stretch/>
        </p:blipFill>
        <p:spPr>
          <a:xfrm flipH="1">
            <a:off x="10346724" y="2020508"/>
            <a:ext cx="1952368" cy="5962952"/>
          </a:xfrm>
          <a:prstGeom prst="rect">
            <a:avLst/>
          </a:prstGeom>
        </p:spPr>
      </p:pic>
      <p:sp>
        <p:nvSpPr>
          <p:cNvPr id="9" name="TextBox 8">
            <a:extLst>
              <a:ext uri="{FF2B5EF4-FFF2-40B4-BE49-F238E27FC236}">
                <a16:creationId xmlns:a16="http://schemas.microsoft.com/office/drawing/2014/main" id="{2D1C7607-8E20-A94C-8396-23864E89C366}"/>
              </a:ext>
            </a:extLst>
          </p:cNvPr>
          <p:cNvSpPr txBox="1"/>
          <p:nvPr/>
        </p:nvSpPr>
        <p:spPr>
          <a:xfrm>
            <a:off x="1123951" y="3229538"/>
            <a:ext cx="8890266" cy="1277273"/>
          </a:xfrm>
          <a:prstGeom prst="rect">
            <a:avLst/>
          </a:prstGeom>
          <a:noFill/>
        </p:spPr>
        <p:txBody>
          <a:bodyPr wrap="square" rtlCol="0">
            <a:spAutoFit/>
          </a:bodyPr>
          <a:lstStyle/>
          <a:p>
            <a:pPr>
              <a:lnSpc>
                <a:spcPct val="150000"/>
              </a:lnSpc>
            </a:pPr>
            <a:r>
              <a:rPr lang="en-NL" sz="1400" b="1" dirty="0">
                <a:solidFill>
                  <a:srgbClr val="446572"/>
                </a:solidFill>
                <a:latin typeface="Caecilia LT Std Roman" panose="02060503050505020204" pitchFamily="18" charset="77"/>
              </a:rPr>
              <a:t>One-tailed paired t-test</a:t>
            </a:r>
          </a:p>
          <a:p>
            <a:pPr>
              <a:lnSpc>
                <a:spcPct val="150000"/>
              </a:lnSpc>
            </a:pPr>
            <a:r>
              <a:rPr lang="en-NL" sz="1400" dirty="0">
                <a:solidFill>
                  <a:srgbClr val="446572"/>
                </a:solidFill>
                <a:latin typeface="Caecilia LT Std Roman" panose="02060503050505020204" pitchFamily="18" charset="77"/>
              </a:rPr>
              <a:t>Null hypothesis: </a:t>
            </a:r>
            <a:r>
              <a:rPr lang="en-NL" sz="1400" b="1" dirty="0">
                <a:solidFill>
                  <a:srgbClr val="446572"/>
                </a:solidFill>
                <a:latin typeface="Caecilia LT Std Roman" panose="02060503050505020204" pitchFamily="18" charset="77"/>
              </a:rPr>
              <a:t>occupation rate </a:t>
            </a:r>
            <a:r>
              <a:rPr lang="en-NL" sz="1400" dirty="0">
                <a:solidFill>
                  <a:srgbClr val="446572"/>
                </a:solidFill>
                <a:latin typeface="Caecilia LT Std Roman" panose="02060503050505020204" pitchFamily="18" charset="77"/>
              </a:rPr>
              <a:t>of target </a:t>
            </a:r>
            <a:r>
              <a:rPr lang="en-NL" sz="1400" b="1" dirty="0">
                <a:solidFill>
                  <a:srgbClr val="446572"/>
                </a:solidFill>
                <a:latin typeface="Caecilia LT Std Roman" panose="02060503050505020204" pitchFamily="18" charset="77"/>
              </a:rPr>
              <a:t>region</a:t>
            </a:r>
            <a:r>
              <a:rPr lang="en-NL" sz="1400" dirty="0">
                <a:solidFill>
                  <a:srgbClr val="446572"/>
                </a:solidFill>
                <a:latin typeface="Caecilia LT Std Roman" panose="02060503050505020204" pitchFamily="18" charset="77"/>
              </a:rPr>
              <a:t> and benchmark are equal	=</a:t>
            </a:r>
          </a:p>
          <a:p>
            <a:pPr>
              <a:lnSpc>
                <a:spcPct val="150000"/>
              </a:lnSpc>
            </a:pPr>
            <a:r>
              <a:rPr lang="en-NL" sz="1400" dirty="0">
                <a:solidFill>
                  <a:srgbClr val="446572"/>
                </a:solidFill>
                <a:latin typeface="Caecilia LT Std Roman" panose="02060503050505020204" pitchFamily="18" charset="77"/>
              </a:rPr>
              <a:t>Alternative hypothesis: </a:t>
            </a:r>
            <a:r>
              <a:rPr lang="en-NL" sz="1400" b="1" dirty="0">
                <a:solidFill>
                  <a:srgbClr val="446572"/>
                </a:solidFill>
                <a:latin typeface="Caecilia LT Std Roman" panose="02060503050505020204" pitchFamily="18" charset="77"/>
              </a:rPr>
              <a:t>occupation rate </a:t>
            </a:r>
            <a:r>
              <a:rPr lang="en-NL" sz="1400" dirty="0">
                <a:solidFill>
                  <a:srgbClr val="446572"/>
                </a:solidFill>
                <a:latin typeface="Caecilia LT Std Roman" panose="02060503050505020204" pitchFamily="18" charset="77"/>
              </a:rPr>
              <a:t>of target </a:t>
            </a:r>
            <a:r>
              <a:rPr lang="en-NL" sz="1400" b="1" dirty="0">
                <a:solidFill>
                  <a:srgbClr val="446572"/>
                </a:solidFill>
                <a:latin typeface="Caecilia LT Std Roman" panose="02060503050505020204" pitchFamily="18" charset="77"/>
              </a:rPr>
              <a:t>region</a:t>
            </a:r>
            <a:r>
              <a:rPr lang="en-NL" sz="1400" dirty="0">
                <a:solidFill>
                  <a:srgbClr val="446572"/>
                </a:solidFill>
                <a:latin typeface="Caecilia LT Std Roman" panose="02060503050505020204" pitchFamily="18" charset="77"/>
              </a:rPr>
              <a:t> is lower than benchmark	&lt;</a:t>
            </a:r>
          </a:p>
          <a:p>
            <a:endParaRPr lang="en-NL" sz="1400" dirty="0"/>
          </a:p>
        </p:txBody>
      </p:sp>
      <p:sp>
        <p:nvSpPr>
          <p:cNvPr id="10" name="TextBox 9">
            <a:extLst>
              <a:ext uri="{FF2B5EF4-FFF2-40B4-BE49-F238E27FC236}">
                <a16:creationId xmlns:a16="http://schemas.microsoft.com/office/drawing/2014/main" id="{35B8F64E-0FBD-5743-B4BF-2FC34FFEE2DC}"/>
              </a:ext>
            </a:extLst>
          </p:cNvPr>
          <p:cNvSpPr txBox="1"/>
          <p:nvPr/>
        </p:nvSpPr>
        <p:spPr>
          <a:xfrm>
            <a:off x="2038350" y="4364525"/>
            <a:ext cx="7975866" cy="891526"/>
          </a:xfrm>
          <a:prstGeom prst="rect">
            <a:avLst/>
          </a:prstGeom>
          <a:noFill/>
        </p:spPr>
        <p:txBody>
          <a:bodyPr wrap="square" rtlCol="0">
            <a:spAutoFit/>
          </a:bodyPr>
          <a:lstStyle/>
          <a:p>
            <a:pPr>
              <a:lnSpc>
                <a:spcPct val="150000"/>
              </a:lnSpc>
            </a:pPr>
            <a:r>
              <a:rPr lang="en-GB" sz="1200" dirty="0">
                <a:solidFill>
                  <a:srgbClr val="446572"/>
                </a:solidFill>
                <a:latin typeface="Menlo" panose="020B0609030804020204" pitchFamily="49" charset="0"/>
                <a:ea typeface="Menlo" panose="020B0609030804020204" pitchFamily="49" charset="0"/>
                <a:cs typeface="Menlo" panose="020B0609030804020204" pitchFamily="49" charset="0"/>
              </a:rPr>
              <a:t>A</a:t>
            </a:r>
            <a:r>
              <a:rPr lang="en-NL" sz="1200" dirty="0">
                <a:solidFill>
                  <a:srgbClr val="446572"/>
                </a:solidFill>
                <a:latin typeface="Menlo" panose="020B0609030804020204" pitchFamily="49" charset="0"/>
                <a:ea typeface="Menlo" panose="020B0609030804020204" pitchFamily="49" charset="0"/>
                <a:cs typeface="Menlo" panose="020B0609030804020204" pitchFamily="49" charset="0"/>
              </a:rPr>
              <a:t>lpha = 0.0500</a:t>
            </a:r>
          </a:p>
          <a:p>
            <a:pPr>
              <a:lnSpc>
                <a:spcPct val="150000"/>
              </a:lnSpc>
            </a:pPr>
            <a:r>
              <a:rPr lang="en-GB" sz="1200" dirty="0">
                <a:solidFill>
                  <a:srgbClr val="446572"/>
                </a:solidFill>
                <a:latin typeface="Menlo" panose="020B0609030804020204" pitchFamily="49" charset="0"/>
                <a:ea typeface="Menlo" panose="020B0609030804020204" pitchFamily="49" charset="0"/>
                <a:cs typeface="Menlo" panose="020B0609030804020204" pitchFamily="49" charset="0"/>
              </a:rPr>
              <a:t>t-statistic: 1.6863</a:t>
            </a:r>
            <a:endParaRPr lang="en-NL" sz="1200" dirty="0">
              <a:solidFill>
                <a:srgbClr val="446572"/>
              </a:solidFill>
              <a:latin typeface="Menlo" panose="020B0609030804020204" pitchFamily="49" charset="0"/>
              <a:ea typeface="Menlo" panose="020B0609030804020204" pitchFamily="49" charset="0"/>
              <a:cs typeface="Menlo" panose="020B0609030804020204" pitchFamily="49" charset="0"/>
            </a:endParaRPr>
          </a:p>
          <a:p>
            <a:pPr>
              <a:lnSpc>
                <a:spcPct val="150000"/>
              </a:lnSpc>
            </a:pPr>
            <a:r>
              <a:rPr lang="en-GB" sz="1200" dirty="0">
                <a:solidFill>
                  <a:srgbClr val="446572"/>
                </a:solidFill>
                <a:latin typeface="Menlo" panose="020B0609030804020204" pitchFamily="49" charset="0"/>
                <a:ea typeface="Menlo" panose="020B0609030804020204" pitchFamily="49" charset="0"/>
                <a:cs typeface="Menlo" panose="020B0609030804020204" pitchFamily="49" charset="0"/>
              </a:rPr>
              <a:t>p-value: </a:t>
            </a:r>
            <a:r>
              <a:rPr lang="en-NL" sz="1200" dirty="0">
                <a:solidFill>
                  <a:srgbClr val="446572"/>
                </a:solidFill>
                <a:latin typeface="Menlo" panose="020B0609030804020204" pitchFamily="49" charset="0"/>
                <a:ea typeface="Menlo" panose="020B0609030804020204" pitchFamily="49" charset="0"/>
                <a:cs typeface="Menlo" panose="020B0609030804020204" pitchFamily="49" charset="0"/>
              </a:rPr>
              <a:t>0.9401</a:t>
            </a:r>
            <a:endParaRPr lang="en-GB" sz="1200" dirty="0">
              <a:solidFill>
                <a:srgbClr val="446572"/>
              </a:solidFill>
              <a:latin typeface="Menlo" panose="020B0609030804020204" pitchFamily="49" charset="0"/>
              <a:ea typeface="Menlo" panose="020B0609030804020204" pitchFamily="49" charset="0"/>
              <a:cs typeface="Menlo" panose="020B0609030804020204" pitchFamily="49" charset="0"/>
            </a:endParaRPr>
          </a:p>
        </p:txBody>
      </p:sp>
      <p:sp>
        <p:nvSpPr>
          <p:cNvPr id="11" name="TextBox 10">
            <a:extLst>
              <a:ext uri="{FF2B5EF4-FFF2-40B4-BE49-F238E27FC236}">
                <a16:creationId xmlns:a16="http://schemas.microsoft.com/office/drawing/2014/main" id="{B0710E1E-A045-8E4B-A342-10B04A26EBDE}"/>
              </a:ext>
            </a:extLst>
          </p:cNvPr>
          <p:cNvSpPr txBox="1"/>
          <p:nvPr/>
        </p:nvSpPr>
        <p:spPr>
          <a:xfrm>
            <a:off x="1123951" y="5337878"/>
            <a:ext cx="9779937" cy="706540"/>
          </a:xfrm>
          <a:prstGeom prst="rect">
            <a:avLst/>
          </a:prstGeom>
          <a:noFill/>
        </p:spPr>
        <p:txBody>
          <a:bodyPr wrap="square" rtlCol="0">
            <a:spAutoFit/>
          </a:bodyPr>
          <a:lstStyle/>
          <a:p>
            <a:pPr>
              <a:lnSpc>
                <a:spcPct val="150000"/>
              </a:lnSpc>
            </a:pPr>
            <a:r>
              <a:rPr lang="en-GB" sz="1400" dirty="0">
                <a:solidFill>
                  <a:srgbClr val="446572"/>
                </a:solidFill>
                <a:latin typeface="Caecilia LT Std Roman" panose="02060503050505020204" pitchFamily="18" charset="77"/>
              </a:rPr>
              <a:t>P-value &gt; alpha, </a:t>
            </a:r>
            <a:r>
              <a:rPr lang="en-GB" sz="1400" b="1" dirty="0">
                <a:solidFill>
                  <a:srgbClr val="446572"/>
                </a:solidFill>
                <a:latin typeface="Caecilia LT Std Roman" panose="02060503050505020204" pitchFamily="18" charset="77"/>
              </a:rPr>
              <a:t>failed to reject null hypothesis</a:t>
            </a:r>
            <a:r>
              <a:rPr lang="en-GB" sz="1400" dirty="0">
                <a:solidFill>
                  <a:srgbClr val="446572"/>
                </a:solidFill>
                <a:latin typeface="Caecilia LT Std Roman" panose="02060503050505020204" pitchFamily="18" charset="77"/>
              </a:rPr>
              <a:t>: </a:t>
            </a:r>
          </a:p>
          <a:p>
            <a:pPr>
              <a:lnSpc>
                <a:spcPct val="150000"/>
              </a:lnSpc>
            </a:pPr>
            <a:r>
              <a:rPr lang="en-GB" sz="1400" dirty="0">
                <a:solidFill>
                  <a:srgbClr val="446572"/>
                </a:solidFill>
                <a:latin typeface="Caecilia LT Std Roman" panose="02060503050505020204" pitchFamily="18" charset="77"/>
              </a:rPr>
              <a:t>-&gt; Answer: No evidence that target region has a lower occupation ratio than benchmark region.</a:t>
            </a:r>
          </a:p>
        </p:txBody>
      </p:sp>
      <p:sp>
        <p:nvSpPr>
          <p:cNvPr id="12" name="TextBox 11">
            <a:extLst>
              <a:ext uri="{FF2B5EF4-FFF2-40B4-BE49-F238E27FC236}">
                <a16:creationId xmlns:a16="http://schemas.microsoft.com/office/drawing/2014/main" id="{E848B6BB-5CD5-314B-8AA6-068AC0675CE8}"/>
              </a:ext>
            </a:extLst>
          </p:cNvPr>
          <p:cNvSpPr txBox="1"/>
          <p:nvPr/>
        </p:nvSpPr>
        <p:spPr>
          <a:xfrm>
            <a:off x="10346724" y="390462"/>
            <a:ext cx="1650204" cy="523220"/>
          </a:xfrm>
          <a:prstGeom prst="rect">
            <a:avLst/>
          </a:prstGeom>
          <a:solidFill>
            <a:srgbClr val="E6F2F4"/>
          </a:solidFill>
          <a:ln w="28575" cap="flat" cmpd="sng" algn="ctr">
            <a:solidFill>
              <a:schemeClr val="tx1"/>
            </a:solidFill>
            <a:prstDash val="solid"/>
            <a:round/>
            <a:headEnd type="none" w="med" len="med"/>
            <a:tailEnd type="none" w="med" len="med"/>
            <a:extLst>
              <a:ext uri="{C807C97D-BFC1-408E-A445-0C87EB9F89A2}">
                <ask:lineSketchStyleProps xmlns:ask="http://schemas.microsoft.com/office/drawing/2018/sketchyshapes" sd="1219033472">
                  <a:custGeom>
                    <a:avLst/>
                    <a:gdLst>
                      <a:gd name="connsiteX0" fmla="*/ 0 w 1540476"/>
                      <a:gd name="connsiteY0" fmla="*/ 0 h 523220"/>
                      <a:gd name="connsiteX1" fmla="*/ 498087 w 1540476"/>
                      <a:gd name="connsiteY1" fmla="*/ 0 h 523220"/>
                      <a:gd name="connsiteX2" fmla="*/ 965365 w 1540476"/>
                      <a:gd name="connsiteY2" fmla="*/ 0 h 523220"/>
                      <a:gd name="connsiteX3" fmla="*/ 1540476 w 1540476"/>
                      <a:gd name="connsiteY3" fmla="*/ 0 h 523220"/>
                      <a:gd name="connsiteX4" fmla="*/ 1540476 w 1540476"/>
                      <a:gd name="connsiteY4" fmla="*/ 523220 h 523220"/>
                      <a:gd name="connsiteX5" fmla="*/ 1057794 w 1540476"/>
                      <a:gd name="connsiteY5" fmla="*/ 523220 h 523220"/>
                      <a:gd name="connsiteX6" fmla="*/ 513492 w 1540476"/>
                      <a:gd name="connsiteY6" fmla="*/ 523220 h 523220"/>
                      <a:gd name="connsiteX7" fmla="*/ 0 w 1540476"/>
                      <a:gd name="connsiteY7" fmla="*/ 523220 h 523220"/>
                      <a:gd name="connsiteX8" fmla="*/ 0 w 1540476"/>
                      <a:gd name="connsiteY8"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0476" h="523220" extrusionOk="0">
                        <a:moveTo>
                          <a:pt x="0" y="0"/>
                        </a:moveTo>
                        <a:cubicBezTo>
                          <a:pt x="131977" y="23980"/>
                          <a:pt x="299563" y="-8813"/>
                          <a:pt x="498087" y="0"/>
                        </a:cubicBezTo>
                        <a:cubicBezTo>
                          <a:pt x="696611" y="8813"/>
                          <a:pt x="764864" y="-6925"/>
                          <a:pt x="965365" y="0"/>
                        </a:cubicBezTo>
                        <a:cubicBezTo>
                          <a:pt x="1165866" y="6925"/>
                          <a:pt x="1416545" y="-6079"/>
                          <a:pt x="1540476" y="0"/>
                        </a:cubicBezTo>
                        <a:cubicBezTo>
                          <a:pt x="1550512" y="167463"/>
                          <a:pt x="1514557" y="364065"/>
                          <a:pt x="1540476" y="523220"/>
                        </a:cubicBezTo>
                        <a:cubicBezTo>
                          <a:pt x="1436281" y="519641"/>
                          <a:pt x="1278759" y="515792"/>
                          <a:pt x="1057794" y="523220"/>
                        </a:cubicBezTo>
                        <a:cubicBezTo>
                          <a:pt x="836829" y="530648"/>
                          <a:pt x="678830" y="545850"/>
                          <a:pt x="513492" y="523220"/>
                        </a:cubicBezTo>
                        <a:cubicBezTo>
                          <a:pt x="348154" y="500590"/>
                          <a:pt x="104228" y="542592"/>
                          <a:pt x="0" y="523220"/>
                        </a:cubicBezTo>
                        <a:cubicBezTo>
                          <a:pt x="3554" y="392278"/>
                          <a:pt x="-15264" y="199333"/>
                          <a:pt x="0" y="0"/>
                        </a:cubicBezTo>
                        <a:close/>
                      </a:path>
                    </a:pathLst>
                  </a:custGeom>
                  <ask:type>
                    <ask:lineSketchNone/>
                  </ask:type>
                </ask:lineSketchStyleProps>
              </a:ext>
            </a:extLst>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NL" sz="2800" b="1" dirty="0">
                <a:solidFill>
                  <a:srgbClr val="446572"/>
                </a:solidFill>
                <a:latin typeface="Caecilia LT Std Roman" panose="02060503050505020204" pitchFamily="18" charset="77"/>
              </a:rPr>
              <a:t>REGION</a:t>
            </a:r>
          </a:p>
        </p:txBody>
      </p:sp>
      <p:sp>
        <p:nvSpPr>
          <p:cNvPr id="14" name="TextBox 13">
            <a:extLst>
              <a:ext uri="{FF2B5EF4-FFF2-40B4-BE49-F238E27FC236}">
                <a16:creationId xmlns:a16="http://schemas.microsoft.com/office/drawing/2014/main" id="{9C85FC98-5EF3-8F44-B100-C680AB9C5812}"/>
              </a:ext>
            </a:extLst>
          </p:cNvPr>
          <p:cNvSpPr txBox="1"/>
          <p:nvPr/>
        </p:nvSpPr>
        <p:spPr>
          <a:xfrm>
            <a:off x="1123951" y="6232128"/>
            <a:ext cx="8002289" cy="523220"/>
          </a:xfrm>
          <a:prstGeom prst="rect">
            <a:avLst/>
          </a:prstGeom>
          <a:noFill/>
        </p:spPr>
        <p:txBody>
          <a:bodyPr wrap="square" rtlCol="0">
            <a:spAutoFit/>
          </a:bodyPr>
          <a:lstStyle/>
          <a:p>
            <a:r>
              <a:rPr lang="en-GB" sz="1400" dirty="0">
                <a:solidFill>
                  <a:srgbClr val="446572"/>
                </a:solidFill>
                <a:latin typeface="Caecilia LT Std Roman" panose="02060503050505020204" pitchFamily="18" charset="77"/>
              </a:rPr>
              <a:t>Target region had a lower occupation ratio in </a:t>
            </a:r>
            <a:r>
              <a:rPr lang="en-GB" sz="1400" b="1" dirty="0">
                <a:solidFill>
                  <a:srgbClr val="446572"/>
                </a:solidFill>
                <a:latin typeface="Caecilia LT Std Roman" panose="02060503050505020204" pitchFamily="18" charset="77"/>
              </a:rPr>
              <a:t>2 </a:t>
            </a:r>
            <a:r>
              <a:rPr lang="en-GB" sz="1400" dirty="0">
                <a:solidFill>
                  <a:srgbClr val="446572"/>
                </a:solidFill>
                <a:latin typeface="Caecilia LT Std Roman" panose="02060503050505020204" pitchFamily="18" charset="77"/>
              </a:rPr>
              <a:t>out of 12 periods. </a:t>
            </a:r>
          </a:p>
          <a:p>
            <a:endParaRPr lang="en-NL" sz="1400" dirty="0"/>
          </a:p>
        </p:txBody>
      </p:sp>
    </p:spTree>
    <p:extLst>
      <p:ext uri="{BB962C8B-B14F-4D97-AF65-F5344CB8AC3E}">
        <p14:creationId xmlns:p14="http://schemas.microsoft.com/office/powerpoint/2010/main" val="3883690258"/>
      </p:ext>
    </p:extLst>
  </p:cSld>
  <p:clrMapOvr>
    <a:masterClrMapping/>
  </p:clrMapOvr>
  <mc:AlternateContent xmlns:mc="http://schemas.openxmlformats.org/markup-compatibility/2006">
    <mc:Choice xmlns:p14="http://schemas.microsoft.com/office/powerpoint/2010/main" Requires="p14">
      <p:transition p14:dur="4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3.125E-6 1.11111E-6 L 0.00195 -0.5463 " pathEditMode="relative" rAng="0" ptsTypes="AA">
                                      <p:cBhvr>
                                        <p:cTn id="11" dur="2000" fill="hold"/>
                                        <p:tgtEl>
                                          <p:spTgt spid="5"/>
                                        </p:tgtEl>
                                        <p:attrNameLst>
                                          <p:attrName>ppt_x</p:attrName>
                                          <p:attrName>ppt_y</p:attrName>
                                        </p:attrNameLst>
                                      </p:cBhvr>
                                      <p:rCtr x="91" y="-27315"/>
                                    </p:animMotion>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5AAE4C-2125-7344-B8AE-26EDE434CB71}"/>
              </a:ext>
            </a:extLst>
          </p:cNvPr>
          <p:cNvSpPr/>
          <p:nvPr/>
        </p:nvSpPr>
        <p:spPr>
          <a:xfrm>
            <a:off x="-231392" y="452017"/>
            <a:ext cx="12654782" cy="3776870"/>
          </a:xfrm>
          <a:prstGeom prst="rect">
            <a:avLst/>
          </a:prstGeom>
          <a:gradFill flip="none" rotWithShape="1">
            <a:gsLst>
              <a:gs pos="0">
                <a:srgbClr val="E6F2F4"/>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pic>
        <p:nvPicPr>
          <p:cNvPr id="5" name="Picture 4">
            <a:extLst>
              <a:ext uri="{FF2B5EF4-FFF2-40B4-BE49-F238E27FC236}">
                <a16:creationId xmlns:a16="http://schemas.microsoft.com/office/drawing/2014/main" id="{94B74300-E572-7146-B16E-C929A165B26F}"/>
              </a:ext>
            </a:extLst>
          </p:cNvPr>
          <p:cNvPicPr>
            <a:picLocks noChangeAspect="1"/>
          </p:cNvPicPr>
          <p:nvPr/>
        </p:nvPicPr>
        <p:blipFill rotWithShape="1">
          <a:blip r:embed="rId2">
            <a:alphaModFix amt="50000"/>
          </a:blip>
          <a:srcRect l="14898" t="78874" r="47449"/>
          <a:stretch/>
        </p:blipFill>
        <p:spPr>
          <a:xfrm>
            <a:off x="0" y="5708823"/>
            <a:ext cx="12214849" cy="1149177"/>
          </a:xfrm>
          <a:prstGeom prst="rect">
            <a:avLst/>
          </a:prstGeom>
        </p:spPr>
      </p:pic>
      <p:pic>
        <p:nvPicPr>
          <p:cNvPr id="6" name="Picture 5">
            <a:extLst>
              <a:ext uri="{FF2B5EF4-FFF2-40B4-BE49-F238E27FC236}">
                <a16:creationId xmlns:a16="http://schemas.microsoft.com/office/drawing/2014/main" id="{BE56E24D-96B2-4943-94A0-CBF59103EA17}"/>
              </a:ext>
            </a:extLst>
          </p:cNvPr>
          <p:cNvPicPr>
            <a:picLocks noChangeAspect="1"/>
          </p:cNvPicPr>
          <p:nvPr/>
        </p:nvPicPr>
        <p:blipFill rotWithShape="1">
          <a:blip r:embed="rId3">
            <a:alphaModFix amt="50000"/>
          </a:blip>
          <a:srcRect t="34226" b="50000"/>
          <a:stretch/>
        </p:blipFill>
        <p:spPr>
          <a:xfrm>
            <a:off x="-3191927" y="-17110"/>
            <a:ext cx="21002216" cy="469127"/>
          </a:xfrm>
          <a:prstGeom prst="rect">
            <a:avLst/>
          </a:prstGeom>
        </p:spPr>
      </p:pic>
      <p:sp>
        <p:nvSpPr>
          <p:cNvPr id="7" name="TextBox 6">
            <a:extLst>
              <a:ext uri="{FF2B5EF4-FFF2-40B4-BE49-F238E27FC236}">
                <a16:creationId xmlns:a16="http://schemas.microsoft.com/office/drawing/2014/main" id="{C2A134B6-F8FC-9B48-BE59-89911DAACD2F}"/>
              </a:ext>
            </a:extLst>
          </p:cNvPr>
          <p:cNvSpPr txBox="1"/>
          <p:nvPr/>
        </p:nvSpPr>
        <p:spPr>
          <a:xfrm>
            <a:off x="548640" y="452017"/>
            <a:ext cx="8531749" cy="584775"/>
          </a:xfrm>
          <a:prstGeom prst="rect">
            <a:avLst/>
          </a:prstGeom>
          <a:noFill/>
        </p:spPr>
        <p:txBody>
          <a:bodyPr wrap="square" rtlCol="0">
            <a:spAutoFit/>
          </a:bodyPr>
          <a:lstStyle/>
          <a:p>
            <a:r>
              <a:rPr lang="en-NL" sz="3200" b="1" dirty="0">
                <a:solidFill>
                  <a:srgbClr val="446572"/>
                </a:solidFill>
                <a:latin typeface="Caecilia LT Std Roman" panose="02060503050505020204" pitchFamily="18" charset="77"/>
              </a:rPr>
              <a:t>Conclusion</a:t>
            </a:r>
          </a:p>
        </p:txBody>
      </p:sp>
      <p:sp>
        <p:nvSpPr>
          <p:cNvPr id="9" name="TextBox 8">
            <a:extLst>
              <a:ext uri="{FF2B5EF4-FFF2-40B4-BE49-F238E27FC236}">
                <a16:creationId xmlns:a16="http://schemas.microsoft.com/office/drawing/2014/main" id="{3E2C4CF0-79C6-064B-8075-6EF313626C8B}"/>
              </a:ext>
            </a:extLst>
          </p:cNvPr>
          <p:cNvSpPr txBox="1"/>
          <p:nvPr/>
        </p:nvSpPr>
        <p:spPr>
          <a:xfrm>
            <a:off x="548638" y="1849434"/>
            <a:ext cx="11094719" cy="466218"/>
          </a:xfrm>
          <a:prstGeom prst="rect">
            <a:avLst/>
          </a:prstGeom>
          <a:noFill/>
        </p:spPr>
        <p:txBody>
          <a:bodyPr wrap="square" rtlCol="0">
            <a:spAutoFit/>
          </a:bodyPr>
          <a:lstStyle/>
          <a:p>
            <a:pPr>
              <a:lnSpc>
                <a:spcPct val="150000"/>
              </a:lnSpc>
            </a:pPr>
            <a:r>
              <a:rPr lang="en-NL" b="1" dirty="0">
                <a:solidFill>
                  <a:srgbClr val="446572"/>
                </a:solidFill>
                <a:latin typeface="Caecilia LT Std Roman" panose="02060503050505020204" pitchFamily="18" charset="77"/>
              </a:rPr>
              <a:t>Hypothesis_1</a:t>
            </a:r>
            <a:r>
              <a:rPr lang="en-NL" dirty="0">
                <a:solidFill>
                  <a:srgbClr val="446572"/>
                </a:solidFill>
                <a:latin typeface="Caecilia LT Std Roman" panose="02060503050505020204" pitchFamily="18" charset="77"/>
              </a:rPr>
              <a:t>: 	Gas extraction has negatively impacted local real estate value </a:t>
            </a:r>
          </a:p>
        </p:txBody>
      </p:sp>
      <p:sp>
        <p:nvSpPr>
          <p:cNvPr id="11" name="TextBox 10">
            <a:extLst>
              <a:ext uri="{FF2B5EF4-FFF2-40B4-BE49-F238E27FC236}">
                <a16:creationId xmlns:a16="http://schemas.microsoft.com/office/drawing/2014/main" id="{DD49AC21-7331-464D-8319-92EBE250B79F}"/>
              </a:ext>
            </a:extLst>
          </p:cNvPr>
          <p:cNvSpPr txBox="1"/>
          <p:nvPr/>
        </p:nvSpPr>
        <p:spPr>
          <a:xfrm>
            <a:off x="560064" y="3601496"/>
            <a:ext cx="10597931" cy="881973"/>
          </a:xfrm>
          <a:prstGeom prst="rect">
            <a:avLst/>
          </a:prstGeom>
          <a:noFill/>
        </p:spPr>
        <p:txBody>
          <a:bodyPr wrap="square" rtlCol="0">
            <a:spAutoFit/>
          </a:bodyPr>
          <a:lstStyle/>
          <a:p>
            <a:pPr>
              <a:lnSpc>
                <a:spcPct val="150000"/>
              </a:lnSpc>
            </a:pPr>
            <a:r>
              <a:rPr lang="en-NL" b="1" dirty="0">
                <a:solidFill>
                  <a:srgbClr val="446572"/>
                </a:solidFill>
                <a:latin typeface="Caecilia LT Std Roman" panose="02060503050505020204" pitchFamily="18" charset="77"/>
              </a:rPr>
              <a:t>Hypothesis_2: 	</a:t>
            </a:r>
            <a:r>
              <a:rPr lang="en-NL" dirty="0">
                <a:solidFill>
                  <a:srgbClr val="446572"/>
                </a:solidFill>
                <a:latin typeface="Caecilia LT Std Roman" panose="02060503050505020204" pitchFamily="18" charset="77"/>
              </a:rPr>
              <a:t>Areas impacted by gas extraction are less occupied than areas that are not 		impacted</a:t>
            </a:r>
          </a:p>
        </p:txBody>
      </p:sp>
      <p:sp>
        <p:nvSpPr>
          <p:cNvPr id="10" name="TextBox 9">
            <a:extLst>
              <a:ext uri="{FF2B5EF4-FFF2-40B4-BE49-F238E27FC236}">
                <a16:creationId xmlns:a16="http://schemas.microsoft.com/office/drawing/2014/main" id="{958D69A8-7302-074D-B2E2-B4B88B7EB358}"/>
              </a:ext>
            </a:extLst>
          </p:cNvPr>
          <p:cNvSpPr txBox="1"/>
          <p:nvPr/>
        </p:nvSpPr>
        <p:spPr>
          <a:xfrm>
            <a:off x="2406651" y="2525112"/>
            <a:ext cx="8597900" cy="794256"/>
          </a:xfrm>
          <a:prstGeom prst="rect">
            <a:avLst/>
          </a:prstGeom>
          <a:noFill/>
        </p:spPr>
        <p:txBody>
          <a:bodyPr wrap="square" rtlCol="0">
            <a:spAutoFit/>
          </a:bodyPr>
          <a:lstStyle/>
          <a:p>
            <a:pPr>
              <a:lnSpc>
                <a:spcPct val="150000"/>
              </a:lnSpc>
            </a:pPr>
            <a:r>
              <a:rPr lang="en-GB" sz="1600" dirty="0">
                <a:solidFill>
                  <a:srgbClr val="446572"/>
                </a:solidFill>
                <a:latin typeface="Caecilia LT Std Roman" panose="02060503050505020204" pitchFamily="18" charset="77"/>
              </a:rPr>
              <a:t>➡️ </a:t>
            </a:r>
            <a:r>
              <a:rPr lang="en-GB" sz="1600" i="1" dirty="0">
                <a:solidFill>
                  <a:srgbClr val="446572"/>
                </a:solidFill>
                <a:latin typeface="Caecilia LT Std Roman" panose="02060503050505020204" pitchFamily="18" charset="77"/>
              </a:rPr>
              <a:t>Prices seem to be significantly lower in both the target city and target region compared to their respective benchmarks</a:t>
            </a:r>
          </a:p>
        </p:txBody>
      </p:sp>
      <p:sp>
        <p:nvSpPr>
          <p:cNvPr id="12" name="TextBox 11">
            <a:extLst>
              <a:ext uri="{FF2B5EF4-FFF2-40B4-BE49-F238E27FC236}">
                <a16:creationId xmlns:a16="http://schemas.microsoft.com/office/drawing/2014/main" id="{E3FA807F-8E38-CE4F-A407-4528EACB024F}"/>
              </a:ext>
            </a:extLst>
          </p:cNvPr>
          <p:cNvSpPr txBox="1"/>
          <p:nvPr/>
        </p:nvSpPr>
        <p:spPr>
          <a:xfrm>
            <a:off x="2406651" y="4605212"/>
            <a:ext cx="8710833" cy="1164101"/>
          </a:xfrm>
          <a:prstGeom prst="rect">
            <a:avLst/>
          </a:prstGeom>
          <a:noFill/>
        </p:spPr>
        <p:txBody>
          <a:bodyPr wrap="square" rtlCol="0">
            <a:spAutoFit/>
          </a:bodyPr>
          <a:lstStyle/>
          <a:p>
            <a:pPr>
              <a:lnSpc>
                <a:spcPct val="150000"/>
              </a:lnSpc>
            </a:pPr>
            <a:r>
              <a:rPr lang="en-GB" sz="1600" dirty="0">
                <a:solidFill>
                  <a:srgbClr val="446572"/>
                </a:solidFill>
                <a:latin typeface="Caecilia LT Std Roman" panose="02060503050505020204" pitchFamily="18" charset="77"/>
              </a:rPr>
              <a:t>➡️ </a:t>
            </a:r>
            <a:r>
              <a:rPr lang="en-GB" sz="1600" i="1" dirty="0">
                <a:solidFill>
                  <a:srgbClr val="446572"/>
                </a:solidFill>
                <a:latin typeface="Caecilia LT Std Roman" panose="02060503050505020204" pitchFamily="18" charset="77"/>
              </a:rPr>
              <a:t>There is no evidence that both the target city and target region has a lower occupation ratio compared to their respective benchmarks.</a:t>
            </a:r>
          </a:p>
          <a:p>
            <a:pPr>
              <a:lnSpc>
                <a:spcPct val="150000"/>
              </a:lnSpc>
            </a:pPr>
            <a:endParaRPr lang="en-GB" sz="1600" i="1" dirty="0">
              <a:solidFill>
                <a:srgbClr val="446572"/>
              </a:solidFill>
              <a:latin typeface="Caecilia LT Std Roman" panose="02060503050505020204" pitchFamily="18" charset="77"/>
            </a:endParaRPr>
          </a:p>
        </p:txBody>
      </p:sp>
    </p:spTree>
    <p:extLst>
      <p:ext uri="{BB962C8B-B14F-4D97-AF65-F5344CB8AC3E}">
        <p14:creationId xmlns:p14="http://schemas.microsoft.com/office/powerpoint/2010/main" val="709614209"/>
      </p:ext>
    </p:extLst>
  </p:cSld>
  <p:clrMapOvr>
    <a:masterClrMapping/>
  </p:clrMapOvr>
  <mc:AlternateContent xmlns:mc="http://schemas.openxmlformats.org/markup-compatibility/2006">
    <mc:Choice xmlns:p14="http://schemas.microsoft.com/office/powerpoint/2010/main" Requires="p14">
      <p:transition p14:dur="4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0"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5AAE4C-2125-7344-B8AE-26EDE434CB71}"/>
              </a:ext>
            </a:extLst>
          </p:cNvPr>
          <p:cNvSpPr/>
          <p:nvPr/>
        </p:nvSpPr>
        <p:spPr>
          <a:xfrm>
            <a:off x="-231392" y="452017"/>
            <a:ext cx="12654782" cy="3776870"/>
          </a:xfrm>
          <a:prstGeom prst="rect">
            <a:avLst/>
          </a:prstGeom>
          <a:gradFill flip="none" rotWithShape="1">
            <a:gsLst>
              <a:gs pos="0">
                <a:srgbClr val="E6F2F4"/>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a:extLst>
              <a:ext uri="{FF2B5EF4-FFF2-40B4-BE49-F238E27FC236}">
                <a16:creationId xmlns:a16="http://schemas.microsoft.com/office/drawing/2014/main" id="{94B74300-E572-7146-B16E-C929A165B26F}"/>
              </a:ext>
            </a:extLst>
          </p:cNvPr>
          <p:cNvPicPr>
            <a:picLocks noChangeAspect="1"/>
          </p:cNvPicPr>
          <p:nvPr/>
        </p:nvPicPr>
        <p:blipFill rotWithShape="1">
          <a:blip r:embed="rId2">
            <a:alphaModFix amt="50000"/>
          </a:blip>
          <a:srcRect l="14898" t="78874" r="47449"/>
          <a:stretch/>
        </p:blipFill>
        <p:spPr>
          <a:xfrm>
            <a:off x="0" y="5708823"/>
            <a:ext cx="12214849" cy="1149177"/>
          </a:xfrm>
          <a:prstGeom prst="rect">
            <a:avLst/>
          </a:prstGeom>
        </p:spPr>
      </p:pic>
      <p:pic>
        <p:nvPicPr>
          <p:cNvPr id="6" name="Picture 5">
            <a:extLst>
              <a:ext uri="{FF2B5EF4-FFF2-40B4-BE49-F238E27FC236}">
                <a16:creationId xmlns:a16="http://schemas.microsoft.com/office/drawing/2014/main" id="{BE56E24D-96B2-4943-94A0-CBF59103EA17}"/>
              </a:ext>
            </a:extLst>
          </p:cNvPr>
          <p:cNvPicPr>
            <a:picLocks noChangeAspect="1"/>
          </p:cNvPicPr>
          <p:nvPr/>
        </p:nvPicPr>
        <p:blipFill rotWithShape="1">
          <a:blip r:embed="rId3">
            <a:alphaModFix amt="50000"/>
          </a:blip>
          <a:srcRect t="34226" b="50000"/>
          <a:stretch/>
        </p:blipFill>
        <p:spPr>
          <a:xfrm>
            <a:off x="-3191927" y="-17110"/>
            <a:ext cx="21002216" cy="469127"/>
          </a:xfrm>
          <a:prstGeom prst="rect">
            <a:avLst/>
          </a:prstGeom>
        </p:spPr>
      </p:pic>
      <p:sp>
        <p:nvSpPr>
          <p:cNvPr id="7" name="TextBox 6">
            <a:extLst>
              <a:ext uri="{FF2B5EF4-FFF2-40B4-BE49-F238E27FC236}">
                <a16:creationId xmlns:a16="http://schemas.microsoft.com/office/drawing/2014/main" id="{C2A134B6-F8FC-9B48-BE59-89911DAACD2F}"/>
              </a:ext>
            </a:extLst>
          </p:cNvPr>
          <p:cNvSpPr txBox="1"/>
          <p:nvPr/>
        </p:nvSpPr>
        <p:spPr>
          <a:xfrm>
            <a:off x="548640" y="452017"/>
            <a:ext cx="8531749" cy="584775"/>
          </a:xfrm>
          <a:prstGeom prst="rect">
            <a:avLst/>
          </a:prstGeom>
          <a:noFill/>
        </p:spPr>
        <p:txBody>
          <a:bodyPr wrap="square" rtlCol="0">
            <a:spAutoFit/>
          </a:bodyPr>
          <a:lstStyle/>
          <a:p>
            <a:r>
              <a:rPr lang="en-NL" sz="3200" dirty="0">
                <a:solidFill>
                  <a:srgbClr val="446572"/>
                </a:solidFill>
                <a:latin typeface="Caecilia LT Std Roman" panose="02060503050505020204" pitchFamily="18" charset="77"/>
              </a:rPr>
              <a:t>Challenges</a:t>
            </a:r>
          </a:p>
        </p:txBody>
      </p:sp>
      <p:sp>
        <p:nvSpPr>
          <p:cNvPr id="9" name="TextBox 8">
            <a:extLst>
              <a:ext uri="{FF2B5EF4-FFF2-40B4-BE49-F238E27FC236}">
                <a16:creationId xmlns:a16="http://schemas.microsoft.com/office/drawing/2014/main" id="{3E2C4CF0-79C6-064B-8075-6EF313626C8B}"/>
              </a:ext>
            </a:extLst>
          </p:cNvPr>
          <p:cNvSpPr txBox="1"/>
          <p:nvPr/>
        </p:nvSpPr>
        <p:spPr>
          <a:xfrm>
            <a:off x="548640" y="1183203"/>
            <a:ext cx="11094719" cy="2959465"/>
          </a:xfrm>
          <a:prstGeom prst="rect">
            <a:avLst/>
          </a:prstGeom>
          <a:noFill/>
        </p:spPr>
        <p:txBody>
          <a:bodyPr wrap="square" rtlCol="0">
            <a:spAutoFit/>
          </a:bodyPr>
          <a:lstStyle/>
          <a:p>
            <a:pPr>
              <a:lnSpc>
                <a:spcPct val="150000"/>
              </a:lnSpc>
            </a:pPr>
            <a:r>
              <a:rPr lang="en-NL" b="1" dirty="0">
                <a:solidFill>
                  <a:srgbClr val="446572"/>
                </a:solidFill>
                <a:latin typeface="Caecilia LT Std Roman" panose="02060503050505020204" pitchFamily="18" charset="77"/>
              </a:rPr>
              <a:t>Availability</a:t>
            </a:r>
          </a:p>
          <a:p>
            <a:pPr marL="285750" indent="-285750">
              <a:lnSpc>
                <a:spcPct val="150000"/>
              </a:lnSpc>
              <a:buFont typeface="Arial" panose="020B0604020202020204" pitchFamily="34" charset="0"/>
              <a:buChar char="•"/>
            </a:pPr>
            <a:r>
              <a:rPr lang="en-NL" dirty="0">
                <a:solidFill>
                  <a:srgbClr val="446572"/>
                </a:solidFill>
                <a:latin typeface="Caecilia LT Std Roman" panose="02060503050505020204" pitchFamily="18" charset="77"/>
              </a:rPr>
              <a:t>Complete historical real estate data was only available for just a few impacted cities/villages;</a:t>
            </a:r>
          </a:p>
          <a:p>
            <a:pPr marL="285750" indent="-285750">
              <a:lnSpc>
                <a:spcPct val="150000"/>
              </a:lnSpc>
              <a:buFont typeface="Arial" panose="020B0604020202020204" pitchFamily="34" charset="0"/>
              <a:buChar char="•"/>
            </a:pPr>
            <a:endParaRPr lang="en-NL" dirty="0">
              <a:solidFill>
                <a:srgbClr val="446572"/>
              </a:solidFill>
              <a:latin typeface="Caecilia LT Std Roman" panose="02060503050505020204" pitchFamily="18" charset="77"/>
            </a:endParaRPr>
          </a:p>
          <a:p>
            <a:pPr>
              <a:lnSpc>
                <a:spcPct val="150000"/>
              </a:lnSpc>
            </a:pPr>
            <a:r>
              <a:rPr lang="en-NL" b="1" dirty="0">
                <a:solidFill>
                  <a:srgbClr val="446572"/>
                </a:solidFill>
                <a:latin typeface="Caecilia LT Std Roman" panose="02060503050505020204" pitchFamily="18" charset="77"/>
              </a:rPr>
              <a:t>Timeframe inconsistency</a:t>
            </a:r>
          </a:p>
          <a:p>
            <a:pPr marL="285750" indent="-285750">
              <a:lnSpc>
                <a:spcPct val="150000"/>
              </a:lnSpc>
              <a:buFont typeface="Arial" panose="020B0604020202020204" pitchFamily="34" charset="0"/>
              <a:buChar char="•"/>
            </a:pPr>
            <a:r>
              <a:rPr lang="en-NL" dirty="0">
                <a:solidFill>
                  <a:srgbClr val="446572"/>
                </a:solidFill>
                <a:latin typeface="Caecilia LT Std Roman" panose="02060503050505020204" pitchFamily="18" charset="77"/>
              </a:rPr>
              <a:t>From the real estate data that was obtained, a lot of timeframe periods made them unsuitable. For example, a city that only has data from 1997 up to 2010.</a:t>
            </a:r>
          </a:p>
          <a:p>
            <a:pPr marL="285750" indent="-285750">
              <a:lnSpc>
                <a:spcPct val="150000"/>
              </a:lnSpc>
              <a:buFont typeface="Arial" panose="020B0604020202020204" pitchFamily="34" charset="0"/>
              <a:buChar char="•"/>
            </a:pPr>
            <a:r>
              <a:rPr lang="en-NL" dirty="0">
                <a:solidFill>
                  <a:srgbClr val="446572"/>
                </a:solidFill>
                <a:latin typeface="Caecilia LT Std Roman" panose="02060503050505020204" pitchFamily="18" charset="77"/>
              </a:rPr>
              <a:t>Inventory and occupation figures were only available from 2012 to 2024.</a:t>
            </a:r>
          </a:p>
        </p:txBody>
      </p:sp>
    </p:spTree>
    <p:extLst>
      <p:ext uri="{BB962C8B-B14F-4D97-AF65-F5344CB8AC3E}">
        <p14:creationId xmlns:p14="http://schemas.microsoft.com/office/powerpoint/2010/main" val="1175773429"/>
      </p:ext>
    </p:extLst>
  </p:cSld>
  <p:clrMapOvr>
    <a:masterClrMapping/>
  </p:clrMapOvr>
  <mc:AlternateContent xmlns:mc="http://schemas.openxmlformats.org/markup-compatibility/2006">
    <mc:Choice xmlns:p14="http://schemas.microsoft.com/office/powerpoint/2010/main" Requires="p14">
      <p:transition p14:dur="4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5AAE4C-2125-7344-B8AE-26EDE434CB71}"/>
              </a:ext>
            </a:extLst>
          </p:cNvPr>
          <p:cNvSpPr/>
          <p:nvPr/>
        </p:nvSpPr>
        <p:spPr>
          <a:xfrm>
            <a:off x="-231392" y="452017"/>
            <a:ext cx="12654782" cy="3776870"/>
          </a:xfrm>
          <a:prstGeom prst="rect">
            <a:avLst/>
          </a:prstGeom>
          <a:gradFill flip="none" rotWithShape="1">
            <a:gsLst>
              <a:gs pos="0">
                <a:srgbClr val="E6F2F4"/>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a:extLst>
              <a:ext uri="{FF2B5EF4-FFF2-40B4-BE49-F238E27FC236}">
                <a16:creationId xmlns:a16="http://schemas.microsoft.com/office/drawing/2014/main" id="{94B74300-E572-7146-B16E-C929A165B26F}"/>
              </a:ext>
            </a:extLst>
          </p:cNvPr>
          <p:cNvPicPr>
            <a:picLocks noChangeAspect="1"/>
          </p:cNvPicPr>
          <p:nvPr/>
        </p:nvPicPr>
        <p:blipFill rotWithShape="1">
          <a:blip r:embed="rId2">
            <a:alphaModFix amt="50000"/>
          </a:blip>
          <a:srcRect l="14898" t="78874" r="47449"/>
          <a:stretch/>
        </p:blipFill>
        <p:spPr>
          <a:xfrm>
            <a:off x="0" y="5708823"/>
            <a:ext cx="12214849" cy="1149177"/>
          </a:xfrm>
          <a:prstGeom prst="rect">
            <a:avLst/>
          </a:prstGeom>
        </p:spPr>
      </p:pic>
      <p:pic>
        <p:nvPicPr>
          <p:cNvPr id="6" name="Picture 5">
            <a:extLst>
              <a:ext uri="{FF2B5EF4-FFF2-40B4-BE49-F238E27FC236}">
                <a16:creationId xmlns:a16="http://schemas.microsoft.com/office/drawing/2014/main" id="{BE56E24D-96B2-4943-94A0-CBF59103EA17}"/>
              </a:ext>
            </a:extLst>
          </p:cNvPr>
          <p:cNvPicPr>
            <a:picLocks noChangeAspect="1"/>
          </p:cNvPicPr>
          <p:nvPr/>
        </p:nvPicPr>
        <p:blipFill rotWithShape="1">
          <a:blip r:embed="rId3">
            <a:alphaModFix amt="50000"/>
          </a:blip>
          <a:srcRect t="34226" b="50000"/>
          <a:stretch/>
        </p:blipFill>
        <p:spPr>
          <a:xfrm>
            <a:off x="-3191927" y="-17110"/>
            <a:ext cx="21002216" cy="469127"/>
          </a:xfrm>
          <a:prstGeom prst="rect">
            <a:avLst/>
          </a:prstGeom>
        </p:spPr>
      </p:pic>
      <p:sp>
        <p:nvSpPr>
          <p:cNvPr id="7" name="TextBox 6">
            <a:extLst>
              <a:ext uri="{FF2B5EF4-FFF2-40B4-BE49-F238E27FC236}">
                <a16:creationId xmlns:a16="http://schemas.microsoft.com/office/drawing/2014/main" id="{C2A134B6-F8FC-9B48-BE59-89911DAACD2F}"/>
              </a:ext>
            </a:extLst>
          </p:cNvPr>
          <p:cNvSpPr txBox="1"/>
          <p:nvPr/>
        </p:nvSpPr>
        <p:spPr>
          <a:xfrm>
            <a:off x="548640" y="452017"/>
            <a:ext cx="8531749" cy="584775"/>
          </a:xfrm>
          <a:prstGeom prst="rect">
            <a:avLst/>
          </a:prstGeom>
          <a:noFill/>
        </p:spPr>
        <p:txBody>
          <a:bodyPr wrap="square" rtlCol="0">
            <a:spAutoFit/>
          </a:bodyPr>
          <a:lstStyle/>
          <a:p>
            <a:r>
              <a:rPr lang="en-NL" sz="3200" b="1" dirty="0">
                <a:solidFill>
                  <a:srgbClr val="446572"/>
                </a:solidFill>
                <a:latin typeface="Caecilia LT Std Roman" panose="02060503050505020204" pitchFamily="18" charset="77"/>
              </a:rPr>
              <a:t>Limitations</a:t>
            </a:r>
          </a:p>
        </p:txBody>
      </p:sp>
      <p:sp>
        <p:nvSpPr>
          <p:cNvPr id="9" name="TextBox 8">
            <a:extLst>
              <a:ext uri="{FF2B5EF4-FFF2-40B4-BE49-F238E27FC236}">
                <a16:creationId xmlns:a16="http://schemas.microsoft.com/office/drawing/2014/main" id="{3E2C4CF0-79C6-064B-8075-6EF313626C8B}"/>
              </a:ext>
            </a:extLst>
          </p:cNvPr>
          <p:cNvSpPr txBox="1">
            <a:spLocks/>
          </p:cNvSpPr>
          <p:nvPr/>
        </p:nvSpPr>
        <p:spPr>
          <a:xfrm>
            <a:off x="548640" y="1183203"/>
            <a:ext cx="9857090" cy="4663071"/>
          </a:xfrm>
          <a:prstGeom prst="rect">
            <a:avLst/>
          </a:prstGeom>
          <a:noFill/>
        </p:spPr>
        <p:txBody>
          <a:bodyPr wrap="square" rtlCol="0">
            <a:spAutoFit/>
          </a:bodyPr>
          <a:lstStyle/>
          <a:p>
            <a:pPr>
              <a:lnSpc>
                <a:spcPct val="150000"/>
              </a:lnSpc>
            </a:pPr>
            <a:r>
              <a:rPr lang="en-NL" sz="1600" dirty="0">
                <a:solidFill>
                  <a:srgbClr val="446572"/>
                </a:solidFill>
                <a:latin typeface="Caecilia LT Std Roman" panose="02060503050505020204" pitchFamily="18" charset="77"/>
              </a:rPr>
              <a:t>Testing results rely heavily on discretionary benchmark picking. Benchmarks may not always create reliable pictures since they are unique compared to the target area. </a:t>
            </a:r>
          </a:p>
          <a:p>
            <a:pPr>
              <a:lnSpc>
                <a:spcPct val="150000"/>
              </a:lnSpc>
            </a:pPr>
            <a:endParaRPr lang="en-NL" dirty="0">
              <a:solidFill>
                <a:srgbClr val="446572"/>
              </a:solidFill>
              <a:latin typeface="Caecilia LT Std Roman" panose="02060503050505020204" pitchFamily="18" charset="77"/>
            </a:endParaRPr>
          </a:p>
          <a:p>
            <a:pPr>
              <a:lnSpc>
                <a:spcPct val="150000"/>
              </a:lnSpc>
            </a:pPr>
            <a:r>
              <a:rPr lang="en-NL" sz="1600" b="1" dirty="0">
                <a:solidFill>
                  <a:srgbClr val="446572"/>
                </a:solidFill>
                <a:latin typeface="Caecilia LT Std Roman" panose="02060503050505020204" pitchFamily="18" charset="77"/>
              </a:rPr>
              <a:t>Real estate prices and occupation rates are strongly dependent on </a:t>
            </a:r>
            <a:r>
              <a:rPr lang="en-NL" sz="1600" dirty="0">
                <a:solidFill>
                  <a:srgbClr val="446572"/>
                </a:solidFill>
                <a:latin typeface="Caecilia LT Std Roman" panose="02060503050505020204" pitchFamily="18" charset="77"/>
              </a:rPr>
              <a:t>(non-exhaustive):</a:t>
            </a:r>
          </a:p>
          <a:p>
            <a:pPr marL="285750" indent="-285750">
              <a:lnSpc>
                <a:spcPct val="150000"/>
              </a:lnSpc>
              <a:buFont typeface="Arial" panose="020B0604020202020204" pitchFamily="34" charset="0"/>
              <a:buChar char="•"/>
            </a:pPr>
            <a:r>
              <a:rPr lang="en-NL" sz="1400" dirty="0">
                <a:solidFill>
                  <a:srgbClr val="446572"/>
                </a:solidFill>
                <a:latin typeface="Caecilia LT Std Roman" panose="02060503050505020204" pitchFamily="18" charset="77"/>
              </a:rPr>
              <a:t>General demand</a:t>
            </a:r>
          </a:p>
          <a:p>
            <a:pPr marL="285750" indent="-285750">
              <a:lnSpc>
                <a:spcPct val="150000"/>
              </a:lnSpc>
              <a:buFont typeface="Arial" panose="020B0604020202020204" pitchFamily="34" charset="0"/>
              <a:buChar char="•"/>
            </a:pPr>
            <a:r>
              <a:rPr lang="en-NL" sz="1400" dirty="0">
                <a:solidFill>
                  <a:srgbClr val="446572"/>
                </a:solidFill>
                <a:latin typeface="Caecilia LT Std Roman" panose="02060503050505020204" pitchFamily="18" charset="77"/>
              </a:rPr>
              <a:t>Interest rates (cost of lending)</a:t>
            </a:r>
          </a:p>
          <a:p>
            <a:pPr marL="285750" indent="-285750">
              <a:lnSpc>
                <a:spcPct val="150000"/>
              </a:lnSpc>
              <a:buFont typeface="Arial" panose="020B0604020202020204" pitchFamily="34" charset="0"/>
              <a:buChar char="•"/>
            </a:pPr>
            <a:r>
              <a:rPr lang="en-NL" sz="1400" dirty="0">
                <a:solidFill>
                  <a:srgbClr val="446572"/>
                </a:solidFill>
                <a:latin typeface="Caecilia LT Std Roman" panose="02060503050505020204" pitchFamily="18" charset="77"/>
              </a:rPr>
              <a:t>Economical attractiveness of area</a:t>
            </a:r>
          </a:p>
          <a:p>
            <a:pPr marL="285750" indent="-285750">
              <a:lnSpc>
                <a:spcPct val="150000"/>
              </a:lnSpc>
              <a:buFont typeface="Arial" panose="020B0604020202020204" pitchFamily="34" charset="0"/>
              <a:buChar char="•"/>
            </a:pPr>
            <a:r>
              <a:rPr lang="en-NL" sz="1400" dirty="0">
                <a:solidFill>
                  <a:srgbClr val="446572"/>
                </a:solidFill>
                <a:latin typeface="Caecilia LT Std Roman" panose="02060503050505020204" pitchFamily="18" charset="77"/>
              </a:rPr>
              <a:t>Geographical location / infrastructure</a:t>
            </a:r>
          </a:p>
          <a:p>
            <a:pPr marL="285750" indent="-285750">
              <a:lnSpc>
                <a:spcPct val="150000"/>
              </a:lnSpc>
              <a:buFont typeface="Arial" panose="020B0604020202020204" pitchFamily="34" charset="0"/>
              <a:buChar char="•"/>
            </a:pPr>
            <a:r>
              <a:rPr lang="en-NL" sz="1400" dirty="0">
                <a:solidFill>
                  <a:srgbClr val="446572"/>
                </a:solidFill>
                <a:latin typeface="Caecilia LT Std Roman" panose="02060503050505020204" pitchFamily="18" charset="77"/>
              </a:rPr>
              <a:t>Demographics</a:t>
            </a:r>
          </a:p>
          <a:p>
            <a:pPr marL="285750" indent="-285750">
              <a:lnSpc>
                <a:spcPct val="150000"/>
              </a:lnSpc>
              <a:buFont typeface="Arial" panose="020B0604020202020204" pitchFamily="34" charset="0"/>
              <a:buChar char="•"/>
            </a:pPr>
            <a:r>
              <a:rPr lang="en-NL" sz="1400" dirty="0">
                <a:solidFill>
                  <a:srgbClr val="446572"/>
                </a:solidFill>
                <a:latin typeface="Caecilia LT Std Roman" panose="02060503050505020204" pitchFamily="18" charset="77"/>
              </a:rPr>
              <a:t>Availability</a:t>
            </a:r>
          </a:p>
          <a:p>
            <a:pPr marL="285750" indent="-285750">
              <a:lnSpc>
                <a:spcPct val="150000"/>
              </a:lnSpc>
              <a:buFont typeface="Arial" panose="020B0604020202020204" pitchFamily="34" charset="0"/>
              <a:buChar char="•"/>
            </a:pPr>
            <a:r>
              <a:rPr lang="en-NL" sz="1400" dirty="0">
                <a:solidFill>
                  <a:srgbClr val="446572"/>
                </a:solidFill>
                <a:latin typeface="Caecilia LT Std Roman" panose="02060503050505020204" pitchFamily="18" charset="77"/>
              </a:rPr>
              <a:t>Secondary benefits of living area</a:t>
            </a:r>
          </a:p>
          <a:p>
            <a:pPr marL="285750" indent="-285750">
              <a:lnSpc>
                <a:spcPct val="150000"/>
              </a:lnSpc>
              <a:buFont typeface="Arial" panose="020B0604020202020204" pitchFamily="34" charset="0"/>
              <a:buChar char="•"/>
            </a:pPr>
            <a:r>
              <a:rPr lang="en-NL" sz="1400" dirty="0">
                <a:solidFill>
                  <a:srgbClr val="446572"/>
                </a:solidFill>
                <a:latin typeface="Caecilia LT Std Roman" panose="02060503050505020204" pitchFamily="18" charset="77"/>
              </a:rPr>
              <a:t>(subjective) Personal preference</a:t>
            </a:r>
          </a:p>
          <a:p>
            <a:pPr>
              <a:lnSpc>
                <a:spcPct val="150000"/>
              </a:lnSpc>
            </a:pPr>
            <a:endParaRPr lang="en-NL" sz="2000" dirty="0">
              <a:solidFill>
                <a:srgbClr val="446572"/>
              </a:solidFill>
              <a:latin typeface="Caecilia LT Std Roman" panose="02060503050505020204" pitchFamily="18" charset="77"/>
            </a:endParaRPr>
          </a:p>
        </p:txBody>
      </p:sp>
      <p:pic>
        <p:nvPicPr>
          <p:cNvPr id="3076" name="Picture 4" descr="Trades Clipart Vector, Trade Market Candle Line Png, Candle Line, Trade,  Market Cap PNG Image For Free Download">
            <a:extLst>
              <a:ext uri="{FF2B5EF4-FFF2-40B4-BE49-F238E27FC236}">
                <a16:creationId xmlns:a16="http://schemas.microsoft.com/office/drawing/2014/main" id="{63E6A8ED-EEFA-B543-8119-A2248A2ED09F}"/>
              </a:ext>
            </a:extLst>
          </p:cNvPr>
          <p:cNvPicPr>
            <a:picLocks noChangeArrowheads="1"/>
          </p:cNvPicPr>
          <p:nvPr/>
        </p:nvPicPr>
        <p:blipFill>
          <a:blip r:embed="rId4">
            <a:alphaModFix amt="3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081596" y="1183203"/>
            <a:ext cx="5442098" cy="5100084"/>
          </a:xfrm>
          <a:prstGeom prst="rect">
            <a:avLst/>
          </a:prstGeom>
          <a:noFill/>
          <a:effectLst>
            <a:outerShdw blurRad="50800" dist="50800" dir="5400000" sx="200000" sy="200000" algn="ctr" rotWithShape="0">
              <a:srgbClr val="000000">
                <a:alpha val="0"/>
              </a:srgbClr>
            </a:outerShdw>
            <a:reflection stA="0" endPos="65000" dist="50800" dir="5400000" sy="-100000" algn="bl" rotWithShape="0"/>
          </a:effectLst>
          <a:extLst>
            <a:ext uri="{909E8E84-426E-40DD-AFC4-6F175D3DCCD1}">
              <a14:hiddenFill xmlns:a14="http://schemas.microsoft.com/office/drawing/2010/main">
                <a:solidFill>
                  <a:srgbClr val="FFFFFF"/>
                </a:solidFill>
              </a14:hiddenFill>
            </a:ext>
          </a:extLst>
        </p:spPr>
      </p:pic>
      <p:pic>
        <p:nvPicPr>
          <p:cNvPr id="2050" name="Picture 2" descr="House PNG Clip Art - Best WEB Clipart">
            <a:extLst>
              <a:ext uri="{FF2B5EF4-FFF2-40B4-BE49-F238E27FC236}">
                <a16:creationId xmlns:a16="http://schemas.microsoft.com/office/drawing/2014/main" id="{9C31B96A-B7E4-9045-A081-07923FFF6623}"/>
              </a:ext>
            </a:extLst>
          </p:cNvPr>
          <p:cNvPicPr>
            <a:picLocks noChangeAspect="1" noChangeArrowheads="1"/>
          </p:cNvPicPr>
          <p:nvPr/>
        </p:nvPicPr>
        <p:blipFill>
          <a:blip r:embed="rId6">
            <a:duotone>
              <a:prstClr val="black"/>
              <a:srgbClr val="446572">
                <a:tint val="45000"/>
                <a:satMod val="400000"/>
              </a:srgbClr>
            </a:duotone>
            <a:alphaModFix amt="55000"/>
            <a:extLst>
              <a:ext uri="{BEBA8EAE-BF5A-486C-A8C5-ECC9F3942E4B}">
                <a14:imgProps xmlns:a14="http://schemas.microsoft.com/office/drawing/2010/main">
                  <a14:imgLayer r:embed="rId7">
                    <a14:imgEffect>
                      <a14:artisticLightScreen/>
                    </a14:imgEffect>
                    <a14:imgEffect>
                      <a14:colorTemperature colorTemp="4503"/>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583644" y="4228887"/>
            <a:ext cx="2355629" cy="1759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5427932"/>
      </p:ext>
    </p:extLst>
  </p:cSld>
  <p:clrMapOvr>
    <a:masterClrMapping/>
  </p:clrMapOvr>
  <mc:AlternateContent xmlns:mc="http://schemas.openxmlformats.org/markup-compatibility/2006">
    <mc:Choice xmlns:p14="http://schemas.microsoft.com/office/powerpoint/2010/main" Requires="p14">
      <p:transition p14:dur="4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5AAE4C-2125-7344-B8AE-26EDE434CB71}"/>
              </a:ext>
            </a:extLst>
          </p:cNvPr>
          <p:cNvSpPr/>
          <p:nvPr/>
        </p:nvSpPr>
        <p:spPr>
          <a:xfrm>
            <a:off x="-231392" y="452017"/>
            <a:ext cx="12654782" cy="3776870"/>
          </a:xfrm>
          <a:prstGeom prst="rect">
            <a:avLst/>
          </a:prstGeom>
          <a:gradFill flip="none" rotWithShape="1">
            <a:gsLst>
              <a:gs pos="0">
                <a:srgbClr val="E6F2F4"/>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a:extLst>
              <a:ext uri="{FF2B5EF4-FFF2-40B4-BE49-F238E27FC236}">
                <a16:creationId xmlns:a16="http://schemas.microsoft.com/office/drawing/2014/main" id="{94B74300-E572-7146-B16E-C929A165B26F}"/>
              </a:ext>
            </a:extLst>
          </p:cNvPr>
          <p:cNvPicPr>
            <a:picLocks noChangeAspect="1"/>
          </p:cNvPicPr>
          <p:nvPr/>
        </p:nvPicPr>
        <p:blipFill rotWithShape="1">
          <a:blip r:embed="rId2">
            <a:alphaModFix amt="50000"/>
          </a:blip>
          <a:srcRect l="14898" t="78874" r="47449"/>
          <a:stretch/>
        </p:blipFill>
        <p:spPr>
          <a:xfrm>
            <a:off x="0" y="5708823"/>
            <a:ext cx="12214849" cy="1149177"/>
          </a:xfrm>
          <a:prstGeom prst="rect">
            <a:avLst/>
          </a:prstGeom>
        </p:spPr>
      </p:pic>
      <p:pic>
        <p:nvPicPr>
          <p:cNvPr id="6" name="Picture 5">
            <a:extLst>
              <a:ext uri="{FF2B5EF4-FFF2-40B4-BE49-F238E27FC236}">
                <a16:creationId xmlns:a16="http://schemas.microsoft.com/office/drawing/2014/main" id="{BE56E24D-96B2-4943-94A0-CBF59103EA17}"/>
              </a:ext>
            </a:extLst>
          </p:cNvPr>
          <p:cNvPicPr>
            <a:picLocks noChangeAspect="1"/>
          </p:cNvPicPr>
          <p:nvPr/>
        </p:nvPicPr>
        <p:blipFill rotWithShape="1">
          <a:blip r:embed="rId3">
            <a:alphaModFix amt="50000"/>
          </a:blip>
          <a:srcRect t="34226" b="50000"/>
          <a:stretch/>
        </p:blipFill>
        <p:spPr>
          <a:xfrm>
            <a:off x="-3191927" y="-17110"/>
            <a:ext cx="21002216" cy="469127"/>
          </a:xfrm>
          <a:prstGeom prst="rect">
            <a:avLst/>
          </a:prstGeom>
        </p:spPr>
      </p:pic>
      <p:sp>
        <p:nvSpPr>
          <p:cNvPr id="7" name="TextBox 6">
            <a:extLst>
              <a:ext uri="{FF2B5EF4-FFF2-40B4-BE49-F238E27FC236}">
                <a16:creationId xmlns:a16="http://schemas.microsoft.com/office/drawing/2014/main" id="{C2A134B6-F8FC-9B48-BE59-89911DAACD2F}"/>
              </a:ext>
            </a:extLst>
          </p:cNvPr>
          <p:cNvSpPr txBox="1"/>
          <p:nvPr/>
        </p:nvSpPr>
        <p:spPr>
          <a:xfrm>
            <a:off x="548640" y="452017"/>
            <a:ext cx="8531749" cy="584775"/>
          </a:xfrm>
          <a:prstGeom prst="rect">
            <a:avLst/>
          </a:prstGeom>
          <a:noFill/>
        </p:spPr>
        <p:txBody>
          <a:bodyPr wrap="square" rtlCol="0">
            <a:spAutoFit/>
          </a:bodyPr>
          <a:lstStyle/>
          <a:p>
            <a:r>
              <a:rPr lang="en-NL" sz="3200" b="1" dirty="0">
                <a:solidFill>
                  <a:srgbClr val="446572"/>
                </a:solidFill>
                <a:latin typeface="Caecilia LT Std Roman" panose="02060503050505020204" pitchFamily="18" charset="77"/>
              </a:rPr>
              <a:t>Recommendations</a:t>
            </a:r>
          </a:p>
        </p:txBody>
      </p:sp>
      <p:sp>
        <p:nvSpPr>
          <p:cNvPr id="9" name="TextBox 8">
            <a:extLst>
              <a:ext uri="{FF2B5EF4-FFF2-40B4-BE49-F238E27FC236}">
                <a16:creationId xmlns:a16="http://schemas.microsoft.com/office/drawing/2014/main" id="{3E2C4CF0-79C6-064B-8075-6EF313626C8B}"/>
              </a:ext>
            </a:extLst>
          </p:cNvPr>
          <p:cNvSpPr txBox="1"/>
          <p:nvPr/>
        </p:nvSpPr>
        <p:spPr>
          <a:xfrm>
            <a:off x="548640" y="1183203"/>
            <a:ext cx="11094719" cy="1712969"/>
          </a:xfrm>
          <a:prstGeom prst="rect">
            <a:avLst/>
          </a:prstGeom>
          <a:noFill/>
        </p:spPr>
        <p:txBody>
          <a:bodyPr wrap="square" rtlCol="0">
            <a:spAutoFit/>
          </a:bodyPr>
          <a:lstStyle/>
          <a:p>
            <a:pPr>
              <a:lnSpc>
                <a:spcPct val="150000"/>
              </a:lnSpc>
            </a:pPr>
            <a:endParaRPr lang="en-NL" dirty="0">
              <a:solidFill>
                <a:srgbClr val="446572"/>
              </a:solidFill>
              <a:latin typeface="Caecilia LT Std Roman" panose="02060503050505020204" pitchFamily="18" charset="77"/>
            </a:endParaRPr>
          </a:p>
          <a:p>
            <a:pPr>
              <a:lnSpc>
                <a:spcPct val="150000"/>
              </a:lnSpc>
            </a:pPr>
            <a:r>
              <a:rPr lang="en-NL" dirty="0">
                <a:solidFill>
                  <a:srgbClr val="446572"/>
                </a:solidFill>
                <a:latin typeface="Caecilia LT Std Roman" panose="02060503050505020204" pitchFamily="18" charset="77"/>
              </a:rPr>
              <a:t>Additional in-dept research needs to be done to include more independent variables. However, due to the uniqueness of each region, finding appropriate benchmarks will remain to be difficult due to the variety of independent factors influencing price and availability.</a:t>
            </a:r>
          </a:p>
        </p:txBody>
      </p:sp>
      <p:sp>
        <p:nvSpPr>
          <p:cNvPr id="10" name="TextBox 9">
            <a:extLst>
              <a:ext uri="{FF2B5EF4-FFF2-40B4-BE49-F238E27FC236}">
                <a16:creationId xmlns:a16="http://schemas.microsoft.com/office/drawing/2014/main" id="{14719992-6AA6-654E-B8E5-F15410188D71}"/>
              </a:ext>
            </a:extLst>
          </p:cNvPr>
          <p:cNvSpPr txBox="1"/>
          <p:nvPr/>
        </p:nvSpPr>
        <p:spPr>
          <a:xfrm>
            <a:off x="548638" y="3164257"/>
            <a:ext cx="11094719" cy="881973"/>
          </a:xfrm>
          <a:prstGeom prst="rect">
            <a:avLst/>
          </a:prstGeom>
          <a:noFill/>
        </p:spPr>
        <p:txBody>
          <a:bodyPr wrap="square" rtlCol="0">
            <a:spAutoFit/>
          </a:bodyPr>
          <a:lstStyle/>
          <a:p>
            <a:pPr>
              <a:lnSpc>
                <a:spcPct val="150000"/>
              </a:lnSpc>
            </a:pPr>
            <a:r>
              <a:rPr lang="en-NL" dirty="0">
                <a:solidFill>
                  <a:srgbClr val="446572"/>
                </a:solidFill>
                <a:latin typeface="Caecilia LT Std Roman" panose="02060503050505020204" pitchFamily="18" charset="77"/>
              </a:rPr>
              <a:t>➡️ A suggestion is that a combination of qualitative and quantitative studies needs to be done in order to get a full picture on the effects of gas extraction and its effects on real estate values.</a:t>
            </a:r>
          </a:p>
        </p:txBody>
      </p:sp>
    </p:spTree>
    <p:extLst>
      <p:ext uri="{BB962C8B-B14F-4D97-AF65-F5344CB8AC3E}">
        <p14:creationId xmlns:p14="http://schemas.microsoft.com/office/powerpoint/2010/main" val="1934516154"/>
      </p:ext>
    </p:extLst>
  </p:cSld>
  <p:clrMapOvr>
    <a:masterClrMapping/>
  </p:clrMapOvr>
  <mc:AlternateContent xmlns:mc="http://schemas.openxmlformats.org/markup-compatibility/2006">
    <mc:Choice xmlns:p14="http://schemas.microsoft.com/office/powerpoint/2010/main" Requires="p14">
      <p:transition p14:dur="4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5AAE4C-2125-7344-B8AE-26EDE434CB71}"/>
              </a:ext>
            </a:extLst>
          </p:cNvPr>
          <p:cNvSpPr/>
          <p:nvPr/>
        </p:nvSpPr>
        <p:spPr>
          <a:xfrm>
            <a:off x="-219967" y="533779"/>
            <a:ext cx="12654782" cy="5415383"/>
          </a:xfrm>
          <a:prstGeom prst="rect">
            <a:avLst/>
          </a:prstGeom>
          <a:gradFill flip="none" rotWithShape="1">
            <a:gsLst>
              <a:gs pos="44000">
                <a:schemeClr val="tx1"/>
              </a:gs>
              <a:gs pos="100000">
                <a:srgbClr val="F8F1DD"/>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a:extLst>
              <a:ext uri="{FF2B5EF4-FFF2-40B4-BE49-F238E27FC236}">
                <a16:creationId xmlns:a16="http://schemas.microsoft.com/office/drawing/2014/main" id="{94B74300-E572-7146-B16E-C929A165B26F}"/>
              </a:ext>
            </a:extLst>
          </p:cNvPr>
          <p:cNvPicPr>
            <a:picLocks noChangeAspect="1"/>
          </p:cNvPicPr>
          <p:nvPr/>
        </p:nvPicPr>
        <p:blipFill rotWithShape="1">
          <a:blip r:embed="rId2">
            <a:alphaModFix amt="87000"/>
            <a:extLst>
              <a:ext uri="{BEBA8EAE-BF5A-486C-A8C5-ECC9F3942E4B}">
                <a14:imgProps xmlns:a14="http://schemas.microsoft.com/office/drawing/2010/main">
                  <a14:imgLayer r:embed="rId3">
                    <a14:imgEffect>
                      <a14:colorTemperature colorTemp="11500"/>
                    </a14:imgEffect>
                  </a14:imgLayer>
                </a14:imgProps>
              </a:ext>
            </a:extLst>
          </a:blip>
          <a:srcRect l="14898" t="78874" r="47449"/>
          <a:stretch/>
        </p:blipFill>
        <p:spPr>
          <a:xfrm>
            <a:off x="0" y="5708823"/>
            <a:ext cx="12214849" cy="1149177"/>
          </a:xfrm>
          <a:prstGeom prst="rect">
            <a:avLst/>
          </a:prstGeom>
        </p:spPr>
      </p:pic>
      <p:sp>
        <p:nvSpPr>
          <p:cNvPr id="7" name="TextBox 6">
            <a:extLst>
              <a:ext uri="{FF2B5EF4-FFF2-40B4-BE49-F238E27FC236}">
                <a16:creationId xmlns:a16="http://schemas.microsoft.com/office/drawing/2014/main" id="{C2A134B6-F8FC-9B48-BE59-89911DAACD2F}"/>
              </a:ext>
            </a:extLst>
          </p:cNvPr>
          <p:cNvSpPr txBox="1"/>
          <p:nvPr/>
        </p:nvSpPr>
        <p:spPr>
          <a:xfrm>
            <a:off x="4884419" y="2656695"/>
            <a:ext cx="2423160" cy="584775"/>
          </a:xfrm>
          <a:prstGeom prst="rect">
            <a:avLst/>
          </a:prstGeom>
          <a:noFill/>
        </p:spPr>
        <p:txBody>
          <a:bodyPr wrap="square" rtlCol="0">
            <a:spAutoFit/>
          </a:bodyPr>
          <a:lstStyle/>
          <a:p>
            <a:r>
              <a:rPr lang="en-NL" sz="3200" dirty="0">
                <a:solidFill>
                  <a:schemeClr val="bg1"/>
                </a:solidFill>
                <a:latin typeface="Caecilia LT Std Roman" panose="02060503050505020204" pitchFamily="18" charset="77"/>
              </a:rPr>
              <a:t>Thank you</a:t>
            </a:r>
          </a:p>
        </p:txBody>
      </p:sp>
      <p:pic>
        <p:nvPicPr>
          <p:cNvPr id="2" name="Picture 1">
            <a:extLst>
              <a:ext uri="{FF2B5EF4-FFF2-40B4-BE49-F238E27FC236}">
                <a16:creationId xmlns:a16="http://schemas.microsoft.com/office/drawing/2014/main" id="{2E9B237D-77F6-1941-A881-CC8B7B6860CD}"/>
              </a:ext>
            </a:extLst>
          </p:cNvPr>
          <p:cNvPicPr>
            <a:picLocks noChangeAspect="1"/>
          </p:cNvPicPr>
          <p:nvPr/>
        </p:nvPicPr>
        <p:blipFill>
          <a:blip r:embed="rId4"/>
          <a:stretch>
            <a:fillRect/>
          </a:stretch>
        </p:blipFill>
        <p:spPr>
          <a:xfrm>
            <a:off x="-1" y="0"/>
            <a:ext cx="12192000" cy="533779"/>
          </a:xfrm>
          <a:prstGeom prst="rect">
            <a:avLst/>
          </a:prstGeom>
        </p:spPr>
      </p:pic>
      <p:pic>
        <p:nvPicPr>
          <p:cNvPr id="8" name="Picture 7">
            <a:extLst>
              <a:ext uri="{FF2B5EF4-FFF2-40B4-BE49-F238E27FC236}">
                <a16:creationId xmlns:a16="http://schemas.microsoft.com/office/drawing/2014/main" id="{D7AA5B0F-9DBD-9542-826F-F5808B53018B}"/>
              </a:ext>
            </a:extLst>
          </p:cNvPr>
          <p:cNvPicPr>
            <a:picLocks noChangeAspect="1"/>
          </p:cNvPicPr>
          <p:nvPr/>
        </p:nvPicPr>
        <p:blipFill rotWithShape="1">
          <a:blip r:embed="rId5"/>
          <a:srcRect r="80545"/>
          <a:stretch/>
        </p:blipFill>
        <p:spPr>
          <a:xfrm>
            <a:off x="455062" y="3799361"/>
            <a:ext cx="2923138" cy="2519263"/>
          </a:xfrm>
          <a:prstGeom prst="rect">
            <a:avLst/>
          </a:prstGeom>
        </p:spPr>
      </p:pic>
      <p:pic>
        <p:nvPicPr>
          <p:cNvPr id="11" name="Picture 10">
            <a:extLst>
              <a:ext uri="{FF2B5EF4-FFF2-40B4-BE49-F238E27FC236}">
                <a16:creationId xmlns:a16="http://schemas.microsoft.com/office/drawing/2014/main" id="{42CD9C94-C889-824A-B64F-0C819F1F5250}"/>
              </a:ext>
            </a:extLst>
          </p:cNvPr>
          <p:cNvPicPr>
            <a:picLocks noChangeAspect="1"/>
          </p:cNvPicPr>
          <p:nvPr/>
        </p:nvPicPr>
        <p:blipFill rotWithShape="1">
          <a:blip r:embed="rId5"/>
          <a:srcRect l="19583" r="54120"/>
          <a:stretch/>
        </p:blipFill>
        <p:spPr>
          <a:xfrm>
            <a:off x="7531100" y="3884318"/>
            <a:ext cx="3951214" cy="2519263"/>
          </a:xfrm>
          <a:prstGeom prst="rect">
            <a:avLst/>
          </a:prstGeom>
        </p:spPr>
      </p:pic>
    </p:spTree>
    <p:extLst>
      <p:ext uri="{BB962C8B-B14F-4D97-AF65-F5344CB8AC3E}">
        <p14:creationId xmlns:p14="http://schemas.microsoft.com/office/powerpoint/2010/main" val="2038879095"/>
      </p:ext>
    </p:extLst>
  </p:cSld>
  <p:clrMapOvr>
    <a:masterClrMapping/>
  </p:clrMapOvr>
  <mc:AlternateContent xmlns:mc="http://schemas.openxmlformats.org/markup-compatibility/2006">
    <mc:Choice xmlns:p14="http://schemas.microsoft.com/office/powerpoint/2010/main" Requires="p14">
      <p:transition p14:dur="40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5AAE4C-2125-7344-B8AE-26EDE434CB71}"/>
              </a:ext>
            </a:extLst>
          </p:cNvPr>
          <p:cNvSpPr/>
          <p:nvPr/>
        </p:nvSpPr>
        <p:spPr>
          <a:xfrm>
            <a:off x="-231392" y="452017"/>
            <a:ext cx="12654782" cy="3776870"/>
          </a:xfrm>
          <a:prstGeom prst="rect">
            <a:avLst/>
          </a:prstGeom>
          <a:gradFill flip="none" rotWithShape="1">
            <a:gsLst>
              <a:gs pos="0">
                <a:srgbClr val="CBE4EB"/>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a:extLst>
              <a:ext uri="{FF2B5EF4-FFF2-40B4-BE49-F238E27FC236}">
                <a16:creationId xmlns:a16="http://schemas.microsoft.com/office/drawing/2014/main" id="{94B74300-E572-7146-B16E-C929A165B26F}"/>
              </a:ext>
            </a:extLst>
          </p:cNvPr>
          <p:cNvPicPr>
            <a:picLocks noChangeAspect="1"/>
          </p:cNvPicPr>
          <p:nvPr/>
        </p:nvPicPr>
        <p:blipFill rotWithShape="1">
          <a:blip r:embed="rId2"/>
          <a:srcRect l="14898" t="78874" r="47449"/>
          <a:stretch/>
        </p:blipFill>
        <p:spPr>
          <a:xfrm>
            <a:off x="0" y="5708823"/>
            <a:ext cx="12214849" cy="1149177"/>
          </a:xfrm>
          <a:prstGeom prst="rect">
            <a:avLst/>
          </a:prstGeom>
        </p:spPr>
      </p:pic>
      <p:pic>
        <p:nvPicPr>
          <p:cNvPr id="6" name="Picture 5">
            <a:extLst>
              <a:ext uri="{FF2B5EF4-FFF2-40B4-BE49-F238E27FC236}">
                <a16:creationId xmlns:a16="http://schemas.microsoft.com/office/drawing/2014/main" id="{BE56E24D-96B2-4943-94A0-CBF59103EA17}"/>
              </a:ext>
            </a:extLst>
          </p:cNvPr>
          <p:cNvPicPr>
            <a:picLocks noChangeAspect="1"/>
          </p:cNvPicPr>
          <p:nvPr/>
        </p:nvPicPr>
        <p:blipFill rotWithShape="1">
          <a:blip r:embed="rId3"/>
          <a:srcRect t="34226" b="50000"/>
          <a:stretch/>
        </p:blipFill>
        <p:spPr>
          <a:xfrm>
            <a:off x="-3191927" y="-17110"/>
            <a:ext cx="21002216" cy="469127"/>
          </a:xfrm>
          <a:prstGeom prst="rect">
            <a:avLst/>
          </a:prstGeom>
        </p:spPr>
      </p:pic>
    </p:spTree>
    <p:extLst>
      <p:ext uri="{BB962C8B-B14F-4D97-AF65-F5344CB8AC3E}">
        <p14:creationId xmlns:p14="http://schemas.microsoft.com/office/powerpoint/2010/main" val="710854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5AAE4C-2125-7344-B8AE-26EDE434CB71}"/>
              </a:ext>
            </a:extLst>
          </p:cNvPr>
          <p:cNvSpPr/>
          <p:nvPr/>
        </p:nvSpPr>
        <p:spPr>
          <a:xfrm>
            <a:off x="-231392" y="452017"/>
            <a:ext cx="12654782" cy="3776870"/>
          </a:xfrm>
          <a:prstGeom prst="rect">
            <a:avLst/>
          </a:prstGeom>
          <a:gradFill flip="none" rotWithShape="1">
            <a:gsLst>
              <a:gs pos="0">
                <a:srgbClr val="CBE4EB"/>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a:extLst>
              <a:ext uri="{FF2B5EF4-FFF2-40B4-BE49-F238E27FC236}">
                <a16:creationId xmlns:a16="http://schemas.microsoft.com/office/drawing/2014/main" id="{94B74300-E572-7146-B16E-C929A165B26F}"/>
              </a:ext>
            </a:extLst>
          </p:cNvPr>
          <p:cNvPicPr>
            <a:picLocks noChangeAspect="1"/>
          </p:cNvPicPr>
          <p:nvPr/>
        </p:nvPicPr>
        <p:blipFill rotWithShape="1">
          <a:blip r:embed="rId2"/>
          <a:srcRect l="14898" t="78874" r="47449"/>
          <a:stretch/>
        </p:blipFill>
        <p:spPr>
          <a:xfrm>
            <a:off x="0" y="5708823"/>
            <a:ext cx="12214849" cy="1149177"/>
          </a:xfrm>
          <a:prstGeom prst="rect">
            <a:avLst/>
          </a:prstGeom>
        </p:spPr>
      </p:pic>
      <p:pic>
        <p:nvPicPr>
          <p:cNvPr id="7" name="Picture 6">
            <a:extLst>
              <a:ext uri="{FF2B5EF4-FFF2-40B4-BE49-F238E27FC236}">
                <a16:creationId xmlns:a16="http://schemas.microsoft.com/office/drawing/2014/main" id="{AED937E1-9643-0544-BF43-99586A743620}"/>
              </a:ext>
            </a:extLst>
          </p:cNvPr>
          <p:cNvPicPr>
            <a:picLocks noChangeAspect="1"/>
          </p:cNvPicPr>
          <p:nvPr/>
        </p:nvPicPr>
        <p:blipFill rotWithShape="1">
          <a:blip r:embed="rId3">
            <a:alphaModFix/>
          </a:blip>
          <a:srcRect l="6756" r="85216"/>
          <a:stretch/>
        </p:blipFill>
        <p:spPr>
          <a:xfrm>
            <a:off x="166976" y="1347099"/>
            <a:ext cx="2759104" cy="5763575"/>
          </a:xfrm>
          <a:prstGeom prst="rect">
            <a:avLst/>
          </a:prstGeom>
        </p:spPr>
      </p:pic>
      <p:pic>
        <p:nvPicPr>
          <p:cNvPr id="6" name="Picture 5">
            <a:extLst>
              <a:ext uri="{FF2B5EF4-FFF2-40B4-BE49-F238E27FC236}">
                <a16:creationId xmlns:a16="http://schemas.microsoft.com/office/drawing/2014/main" id="{BE56E24D-96B2-4943-94A0-CBF59103EA17}"/>
              </a:ext>
            </a:extLst>
          </p:cNvPr>
          <p:cNvPicPr>
            <a:picLocks noChangeAspect="1"/>
          </p:cNvPicPr>
          <p:nvPr/>
        </p:nvPicPr>
        <p:blipFill rotWithShape="1">
          <a:blip r:embed="rId4"/>
          <a:srcRect t="34226" b="50000"/>
          <a:stretch/>
        </p:blipFill>
        <p:spPr>
          <a:xfrm>
            <a:off x="-3191927" y="-17110"/>
            <a:ext cx="21002216" cy="469127"/>
          </a:xfrm>
          <a:prstGeom prst="rect">
            <a:avLst/>
          </a:prstGeom>
        </p:spPr>
      </p:pic>
      <p:pic>
        <p:nvPicPr>
          <p:cNvPr id="10" name="Picture 9">
            <a:extLst>
              <a:ext uri="{FF2B5EF4-FFF2-40B4-BE49-F238E27FC236}">
                <a16:creationId xmlns:a16="http://schemas.microsoft.com/office/drawing/2014/main" id="{7D2C589C-506A-E249-80FC-E40824F8106F}"/>
              </a:ext>
            </a:extLst>
          </p:cNvPr>
          <p:cNvPicPr>
            <a:picLocks noChangeAspect="1"/>
          </p:cNvPicPr>
          <p:nvPr/>
        </p:nvPicPr>
        <p:blipFill rotWithShape="1">
          <a:blip r:embed="rId3"/>
          <a:srcRect l="81776" t="52612" r="11832" b="16634"/>
          <a:stretch/>
        </p:blipFill>
        <p:spPr>
          <a:xfrm>
            <a:off x="9921960" y="4047000"/>
            <a:ext cx="2059388" cy="1661823"/>
          </a:xfrm>
          <a:prstGeom prst="rect">
            <a:avLst/>
          </a:prstGeom>
        </p:spPr>
      </p:pic>
      <p:pic>
        <p:nvPicPr>
          <p:cNvPr id="12" name="Picture 11">
            <a:extLst>
              <a:ext uri="{FF2B5EF4-FFF2-40B4-BE49-F238E27FC236}">
                <a16:creationId xmlns:a16="http://schemas.microsoft.com/office/drawing/2014/main" id="{A41AF429-FB7E-C746-B58C-9B3B6A4F0556}"/>
              </a:ext>
            </a:extLst>
          </p:cNvPr>
          <p:cNvPicPr>
            <a:picLocks noChangeAspect="1"/>
          </p:cNvPicPr>
          <p:nvPr/>
        </p:nvPicPr>
        <p:blipFill rotWithShape="1">
          <a:blip r:embed="rId3">
            <a:alphaModFix amt="60000"/>
          </a:blip>
          <a:srcRect l="59674" t="29680" r="20956" b="18722"/>
          <a:stretch/>
        </p:blipFill>
        <p:spPr>
          <a:xfrm>
            <a:off x="6301576" y="3635526"/>
            <a:ext cx="3830238" cy="1711091"/>
          </a:xfrm>
          <a:prstGeom prst="rect">
            <a:avLst/>
          </a:prstGeom>
        </p:spPr>
      </p:pic>
      <p:pic>
        <p:nvPicPr>
          <p:cNvPr id="14" name="Picture 13">
            <a:extLst>
              <a:ext uri="{FF2B5EF4-FFF2-40B4-BE49-F238E27FC236}">
                <a16:creationId xmlns:a16="http://schemas.microsoft.com/office/drawing/2014/main" id="{06646A0F-3BC0-B243-BE24-959A067C8D8A}"/>
              </a:ext>
            </a:extLst>
          </p:cNvPr>
          <p:cNvPicPr>
            <a:picLocks noChangeAspect="1"/>
          </p:cNvPicPr>
          <p:nvPr/>
        </p:nvPicPr>
        <p:blipFill rotWithShape="1">
          <a:blip r:embed="rId3"/>
          <a:srcRect l="20413" t="50000" r="60544" b="19764"/>
          <a:stretch/>
        </p:blipFill>
        <p:spPr>
          <a:xfrm>
            <a:off x="2270040" y="4510888"/>
            <a:ext cx="5208218" cy="1386777"/>
          </a:xfrm>
          <a:prstGeom prst="rect">
            <a:avLst/>
          </a:prstGeom>
        </p:spPr>
      </p:pic>
    </p:spTree>
    <p:extLst>
      <p:ext uri="{BB962C8B-B14F-4D97-AF65-F5344CB8AC3E}">
        <p14:creationId xmlns:p14="http://schemas.microsoft.com/office/powerpoint/2010/main" val="2292792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B74300-E572-7146-B16E-C929A165B26F}"/>
              </a:ext>
            </a:extLst>
          </p:cNvPr>
          <p:cNvPicPr>
            <a:picLocks noChangeAspect="1"/>
          </p:cNvPicPr>
          <p:nvPr/>
        </p:nvPicPr>
        <p:blipFill rotWithShape="1">
          <a:blip r:embed="rId2">
            <a:alphaModFix amt="50000"/>
          </a:blip>
          <a:srcRect l="14898" t="78874" r="47449"/>
          <a:stretch/>
        </p:blipFill>
        <p:spPr>
          <a:xfrm>
            <a:off x="0" y="5708823"/>
            <a:ext cx="12214849" cy="1149177"/>
          </a:xfrm>
          <a:prstGeom prst="rect">
            <a:avLst/>
          </a:prstGeom>
        </p:spPr>
      </p:pic>
      <p:sp>
        <p:nvSpPr>
          <p:cNvPr id="8" name="Rectangle 7">
            <a:extLst>
              <a:ext uri="{FF2B5EF4-FFF2-40B4-BE49-F238E27FC236}">
                <a16:creationId xmlns:a16="http://schemas.microsoft.com/office/drawing/2014/main" id="{2CE1A465-B95D-AA43-B730-9A584F1E304B}"/>
              </a:ext>
            </a:extLst>
          </p:cNvPr>
          <p:cNvSpPr/>
          <p:nvPr/>
        </p:nvSpPr>
        <p:spPr>
          <a:xfrm>
            <a:off x="-231391" y="349857"/>
            <a:ext cx="12654782" cy="3776870"/>
          </a:xfrm>
          <a:prstGeom prst="rect">
            <a:avLst/>
          </a:prstGeom>
          <a:gradFill flip="none" rotWithShape="1">
            <a:gsLst>
              <a:gs pos="0">
                <a:srgbClr val="F8F1DD"/>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9" name="Picture 8">
            <a:extLst>
              <a:ext uri="{FF2B5EF4-FFF2-40B4-BE49-F238E27FC236}">
                <a16:creationId xmlns:a16="http://schemas.microsoft.com/office/drawing/2014/main" id="{88DA54DF-C9A3-E247-BF16-17709ED0CDE6}"/>
              </a:ext>
            </a:extLst>
          </p:cNvPr>
          <p:cNvPicPr>
            <a:picLocks noChangeAspect="1"/>
          </p:cNvPicPr>
          <p:nvPr/>
        </p:nvPicPr>
        <p:blipFill rotWithShape="1">
          <a:blip r:embed="rId3">
            <a:alphaModFix amt="50000"/>
          </a:blip>
          <a:srcRect b="84207"/>
          <a:stretch/>
        </p:blipFill>
        <p:spPr>
          <a:xfrm>
            <a:off x="-2664490" y="0"/>
            <a:ext cx="15807910" cy="349857"/>
          </a:xfrm>
          <a:prstGeom prst="rect">
            <a:avLst/>
          </a:prstGeom>
        </p:spPr>
      </p:pic>
    </p:spTree>
    <p:extLst>
      <p:ext uri="{BB962C8B-B14F-4D97-AF65-F5344CB8AC3E}">
        <p14:creationId xmlns:p14="http://schemas.microsoft.com/office/powerpoint/2010/main" val="736329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B74300-E572-7146-B16E-C929A165B26F}"/>
              </a:ext>
            </a:extLst>
          </p:cNvPr>
          <p:cNvPicPr>
            <a:picLocks noChangeAspect="1"/>
          </p:cNvPicPr>
          <p:nvPr/>
        </p:nvPicPr>
        <p:blipFill rotWithShape="1">
          <a:blip r:embed="rId2"/>
          <a:srcRect l="14898" t="78874" r="47449"/>
          <a:stretch/>
        </p:blipFill>
        <p:spPr>
          <a:xfrm>
            <a:off x="0" y="5708823"/>
            <a:ext cx="12214849" cy="1149177"/>
          </a:xfrm>
          <a:prstGeom prst="rect">
            <a:avLst/>
          </a:prstGeom>
        </p:spPr>
      </p:pic>
      <p:sp>
        <p:nvSpPr>
          <p:cNvPr id="8" name="Rectangle 7">
            <a:extLst>
              <a:ext uri="{FF2B5EF4-FFF2-40B4-BE49-F238E27FC236}">
                <a16:creationId xmlns:a16="http://schemas.microsoft.com/office/drawing/2014/main" id="{2CE1A465-B95D-AA43-B730-9A584F1E304B}"/>
              </a:ext>
            </a:extLst>
          </p:cNvPr>
          <p:cNvSpPr/>
          <p:nvPr/>
        </p:nvSpPr>
        <p:spPr>
          <a:xfrm>
            <a:off x="-219968" y="337823"/>
            <a:ext cx="12654782" cy="3776870"/>
          </a:xfrm>
          <a:prstGeom prst="rect">
            <a:avLst/>
          </a:prstGeom>
          <a:gradFill flip="none" rotWithShape="1">
            <a:gsLst>
              <a:gs pos="0">
                <a:srgbClr val="F0E5BA"/>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9" name="Picture 8">
            <a:extLst>
              <a:ext uri="{FF2B5EF4-FFF2-40B4-BE49-F238E27FC236}">
                <a16:creationId xmlns:a16="http://schemas.microsoft.com/office/drawing/2014/main" id="{88DA54DF-C9A3-E247-BF16-17709ED0CDE6}"/>
              </a:ext>
            </a:extLst>
          </p:cNvPr>
          <p:cNvPicPr>
            <a:picLocks noChangeAspect="1"/>
          </p:cNvPicPr>
          <p:nvPr/>
        </p:nvPicPr>
        <p:blipFill rotWithShape="1">
          <a:blip r:embed="rId3"/>
          <a:srcRect b="84207"/>
          <a:stretch/>
        </p:blipFill>
        <p:spPr>
          <a:xfrm>
            <a:off x="-2664490" y="0"/>
            <a:ext cx="15807910" cy="349857"/>
          </a:xfrm>
          <a:prstGeom prst="rect">
            <a:avLst/>
          </a:prstGeom>
        </p:spPr>
      </p:pic>
    </p:spTree>
    <p:extLst>
      <p:ext uri="{BB962C8B-B14F-4D97-AF65-F5344CB8AC3E}">
        <p14:creationId xmlns:p14="http://schemas.microsoft.com/office/powerpoint/2010/main" val="1137489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B74300-E572-7146-B16E-C929A165B26F}"/>
              </a:ext>
            </a:extLst>
          </p:cNvPr>
          <p:cNvPicPr>
            <a:picLocks noChangeAspect="1"/>
          </p:cNvPicPr>
          <p:nvPr/>
        </p:nvPicPr>
        <p:blipFill rotWithShape="1">
          <a:blip r:embed="rId2"/>
          <a:srcRect l="14898" t="78874" r="47449"/>
          <a:stretch/>
        </p:blipFill>
        <p:spPr>
          <a:xfrm>
            <a:off x="0" y="5708823"/>
            <a:ext cx="12214849" cy="1149177"/>
          </a:xfrm>
          <a:prstGeom prst="rect">
            <a:avLst/>
          </a:prstGeom>
        </p:spPr>
      </p:pic>
      <p:pic>
        <p:nvPicPr>
          <p:cNvPr id="3" name="Picture 2">
            <a:extLst>
              <a:ext uri="{FF2B5EF4-FFF2-40B4-BE49-F238E27FC236}">
                <a16:creationId xmlns:a16="http://schemas.microsoft.com/office/drawing/2014/main" id="{8F76F5C4-71C4-2D4E-8105-05C6B1291434}"/>
              </a:ext>
            </a:extLst>
          </p:cNvPr>
          <p:cNvPicPr>
            <a:picLocks noChangeAspect="1"/>
          </p:cNvPicPr>
          <p:nvPr/>
        </p:nvPicPr>
        <p:blipFill rotWithShape="1">
          <a:blip r:embed="rId3"/>
          <a:srcRect r="30543"/>
          <a:stretch/>
        </p:blipFill>
        <p:spPr>
          <a:xfrm>
            <a:off x="124366" y="3512099"/>
            <a:ext cx="11966115" cy="2888701"/>
          </a:xfrm>
          <a:prstGeom prst="rect">
            <a:avLst/>
          </a:prstGeom>
        </p:spPr>
      </p:pic>
      <p:sp>
        <p:nvSpPr>
          <p:cNvPr id="8" name="Rectangle 7">
            <a:extLst>
              <a:ext uri="{FF2B5EF4-FFF2-40B4-BE49-F238E27FC236}">
                <a16:creationId xmlns:a16="http://schemas.microsoft.com/office/drawing/2014/main" id="{2CE1A465-B95D-AA43-B730-9A584F1E304B}"/>
              </a:ext>
            </a:extLst>
          </p:cNvPr>
          <p:cNvSpPr/>
          <p:nvPr/>
        </p:nvSpPr>
        <p:spPr>
          <a:xfrm>
            <a:off x="-219968" y="337823"/>
            <a:ext cx="12654782" cy="3776870"/>
          </a:xfrm>
          <a:prstGeom prst="rect">
            <a:avLst/>
          </a:prstGeom>
          <a:gradFill flip="none" rotWithShape="1">
            <a:gsLst>
              <a:gs pos="0">
                <a:srgbClr val="F0E5BA"/>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9" name="Picture 8">
            <a:extLst>
              <a:ext uri="{FF2B5EF4-FFF2-40B4-BE49-F238E27FC236}">
                <a16:creationId xmlns:a16="http://schemas.microsoft.com/office/drawing/2014/main" id="{88DA54DF-C9A3-E247-BF16-17709ED0CDE6}"/>
              </a:ext>
            </a:extLst>
          </p:cNvPr>
          <p:cNvPicPr>
            <a:picLocks noChangeAspect="1"/>
          </p:cNvPicPr>
          <p:nvPr/>
        </p:nvPicPr>
        <p:blipFill rotWithShape="1">
          <a:blip r:embed="rId4"/>
          <a:srcRect b="84207"/>
          <a:stretch/>
        </p:blipFill>
        <p:spPr>
          <a:xfrm>
            <a:off x="-2664490" y="0"/>
            <a:ext cx="15807910" cy="349857"/>
          </a:xfrm>
          <a:prstGeom prst="rect">
            <a:avLst/>
          </a:prstGeom>
        </p:spPr>
      </p:pic>
    </p:spTree>
    <p:extLst>
      <p:ext uri="{BB962C8B-B14F-4D97-AF65-F5344CB8AC3E}">
        <p14:creationId xmlns:p14="http://schemas.microsoft.com/office/powerpoint/2010/main" val="1586221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5AAE4C-2125-7344-B8AE-26EDE434CB71}"/>
              </a:ext>
            </a:extLst>
          </p:cNvPr>
          <p:cNvSpPr/>
          <p:nvPr/>
        </p:nvSpPr>
        <p:spPr>
          <a:xfrm>
            <a:off x="-231392" y="452017"/>
            <a:ext cx="12654782" cy="3776870"/>
          </a:xfrm>
          <a:prstGeom prst="rect">
            <a:avLst/>
          </a:prstGeom>
          <a:gradFill flip="none" rotWithShape="1">
            <a:gsLst>
              <a:gs pos="0">
                <a:srgbClr val="E6F2F4"/>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a:extLst>
              <a:ext uri="{FF2B5EF4-FFF2-40B4-BE49-F238E27FC236}">
                <a16:creationId xmlns:a16="http://schemas.microsoft.com/office/drawing/2014/main" id="{94B74300-E572-7146-B16E-C929A165B26F}"/>
              </a:ext>
            </a:extLst>
          </p:cNvPr>
          <p:cNvPicPr>
            <a:picLocks noChangeAspect="1"/>
          </p:cNvPicPr>
          <p:nvPr/>
        </p:nvPicPr>
        <p:blipFill rotWithShape="1">
          <a:blip r:embed="rId2">
            <a:alphaModFix amt="50000"/>
          </a:blip>
          <a:srcRect l="14898" t="78874" r="47449"/>
          <a:stretch/>
        </p:blipFill>
        <p:spPr>
          <a:xfrm>
            <a:off x="0" y="5708823"/>
            <a:ext cx="12214849" cy="1149177"/>
          </a:xfrm>
          <a:prstGeom prst="rect">
            <a:avLst/>
          </a:prstGeom>
        </p:spPr>
      </p:pic>
      <p:pic>
        <p:nvPicPr>
          <p:cNvPr id="6" name="Picture 5">
            <a:extLst>
              <a:ext uri="{FF2B5EF4-FFF2-40B4-BE49-F238E27FC236}">
                <a16:creationId xmlns:a16="http://schemas.microsoft.com/office/drawing/2014/main" id="{BE56E24D-96B2-4943-94A0-CBF59103EA17}"/>
              </a:ext>
            </a:extLst>
          </p:cNvPr>
          <p:cNvPicPr>
            <a:picLocks noChangeAspect="1"/>
          </p:cNvPicPr>
          <p:nvPr/>
        </p:nvPicPr>
        <p:blipFill rotWithShape="1">
          <a:blip r:embed="rId3">
            <a:alphaModFix amt="50000"/>
          </a:blip>
          <a:srcRect t="34226" b="50000"/>
          <a:stretch/>
        </p:blipFill>
        <p:spPr>
          <a:xfrm>
            <a:off x="-3191927" y="-17110"/>
            <a:ext cx="21002216" cy="469127"/>
          </a:xfrm>
          <a:prstGeom prst="rect">
            <a:avLst/>
          </a:prstGeom>
        </p:spPr>
      </p:pic>
      <p:sp>
        <p:nvSpPr>
          <p:cNvPr id="7" name="TextBox 6">
            <a:extLst>
              <a:ext uri="{FF2B5EF4-FFF2-40B4-BE49-F238E27FC236}">
                <a16:creationId xmlns:a16="http://schemas.microsoft.com/office/drawing/2014/main" id="{C2A134B6-F8FC-9B48-BE59-89911DAACD2F}"/>
              </a:ext>
            </a:extLst>
          </p:cNvPr>
          <p:cNvSpPr txBox="1"/>
          <p:nvPr/>
        </p:nvSpPr>
        <p:spPr>
          <a:xfrm>
            <a:off x="548640" y="452017"/>
            <a:ext cx="8531749" cy="584775"/>
          </a:xfrm>
          <a:prstGeom prst="rect">
            <a:avLst/>
          </a:prstGeom>
          <a:noFill/>
        </p:spPr>
        <p:txBody>
          <a:bodyPr wrap="square" rtlCol="0">
            <a:spAutoFit/>
          </a:bodyPr>
          <a:lstStyle/>
          <a:p>
            <a:r>
              <a:rPr lang="en-NL" sz="3200" b="1" dirty="0">
                <a:solidFill>
                  <a:srgbClr val="446572"/>
                </a:solidFill>
                <a:latin typeface="Caecilia LT Std Roman" panose="02060503050505020204" pitchFamily="18" charset="77"/>
              </a:rPr>
              <a:t>Outline</a:t>
            </a:r>
          </a:p>
        </p:txBody>
      </p:sp>
      <p:sp>
        <p:nvSpPr>
          <p:cNvPr id="9" name="TextBox 8">
            <a:extLst>
              <a:ext uri="{FF2B5EF4-FFF2-40B4-BE49-F238E27FC236}">
                <a16:creationId xmlns:a16="http://schemas.microsoft.com/office/drawing/2014/main" id="{3E2C4CF0-79C6-064B-8075-6EF313626C8B}"/>
              </a:ext>
            </a:extLst>
          </p:cNvPr>
          <p:cNvSpPr txBox="1"/>
          <p:nvPr/>
        </p:nvSpPr>
        <p:spPr>
          <a:xfrm>
            <a:off x="548641" y="1183203"/>
            <a:ext cx="4982210" cy="4201407"/>
          </a:xfrm>
          <a:prstGeom prst="rect">
            <a:avLst/>
          </a:prstGeom>
          <a:noFill/>
        </p:spPr>
        <p:txBody>
          <a:bodyPr wrap="square" rtlCol="0">
            <a:spAutoFit/>
          </a:bodyPr>
          <a:lstStyle/>
          <a:p>
            <a:pPr marL="457200" indent="-457200">
              <a:lnSpc>
                <a:spcPct val="150000"/>
              </a:lnSpc>
              <a:buFont typeface="+mj-lt"/>
              <a:buAutoNum type="arabicPeriod"/>
            </a:pPr>
            <a:r>
              <a:rPr lang="en-GB" sz="2000" dirty="0">
                <a:solidFill>
                  <a:srgbClr val="446572"/>
                </a:solidFill>
                <a:effectLst/>
                <a:latin typeface="Caecilia LT Std Roman" panose="02060503050505020204" pitchFamily="18" charset="77"/>
              </a:rPr>
              <a:t>Research objective</a:t>
            </a:r>
          </a:p>
          <a:p>
            <a:pPr marL="457200" indent="-457200">
              <a:lnSpc>
                <a:spcPct val="150000"/>
              </a:lnSpc>
              <a:buFont typeface="+mj-lt"/>
              <a:buAutoNum type="arabicPeriod"/>
            </a:pPr>
            <a:r>
              <a:rPr lang="en-GB" sz="2000" dirty="0">
                <a:solidFill>
                  <a:srgbClr val="446572"/>
                </a:solidFill>
                <a:effectLst/>
                <a:latin typeface="Caecilia LT Std Roman" panose="02060503050505020204" pitchFamily="18" charset="77"/>
              </a:rPr>
              <a:t>History and key facts</a:t>
            </a:r>
          </a:p>
          <a:p>
            <a:pPr marL="457200" indent="-457200">
              <a:lnSpc>
                <a:spcPct val="150000"/>
              </a:lnSpc>
              <a:buFont typeface="+mj-lt"/>
              <a:buAutoNum type="arabicPeriod"/>
            </a:pPr>
            <a:r>
              <a:rPr lang="en-GB" sz="2000" dirty="0">
                <a:solidFill>
                  <a:srgbClr val="446572"/>
                </a:solidFill>
                <a:effectLst/>
                <a:latin typeface="Caecilia LT Std Roman" panose="02060503050505020204" pitchFamily="18" charset="77"/>
              </a:rPr>
              <a:t>Hypotheses formed</a:t>
            </a:r>
          </a:p>
          <a:p>
            <a:pPr marL="457200" indent="-457200">
              <a:lnSpc>
                <a:spcPct val="150000"/>
              </a:lnSpc>
              <a:buFont typeface="+mj-lt"/>
              <a:buAutoNum type="arabicPeriod"/>
            </a:pPr>
            <a:r>
              <a:rPr lang="en-GB" sz="2000" dirty="0">
                <a:solidFill>
                  <a:srgbClr val="446572"/>
                </a:solidFill>
                <a:effectLst/>
                <a:latin typeface="Caecilia LT Std Roman" panose="02060503050505020204" pitchFamily="18" charset="77"/>
              </a:rPr>
              <a:t>Definitions</a:t>
            </a:r>
          </a:p>
          <a:p>
            <a:pPr marL="457200" indent="-457200">
              <a:lnSpc>
                <a:spcPct val="150000"/>
              </a:lnSpc>
              <a:buFont typeface="+mj-lt"/>
              <a:buAutoNum type="arabicPeriod"/>
            </a:pPr>
            <a:r>
              <a:rPr lang="en-GB" sz="2000" dirty="0">
                <a:solidFill>
                  <a:srgbClr val="446572"/>
                </a:solidFill>
                <a:effectLst/>
                <a:latin typeface="Caecilia LT Std Roman" panose="02060503050505020204" pitchFamily="18" charset="77"/>
              </a:rPr>
              <a:t>Methodology</a:t>
            </a:r>
          </a:p>
          <a:p>
            <a:pPr marL="457200" indent="-457200">
              <a:lnSpc>
                <a:spcPct val="150000"/>
              </a:lnSpc>
              <a:buFont typeface="+mj-lt"/>
              <a:buAutoNum type="arabicPeriod"/>
            </a:pPr>
            <a:r>
              <a:rPr lang="en-GB" sz="2000" dirty="0">
                <a:solidFill>
                  <a:srgbClr val="446572"/>
                </a:solidFill>
                <a:effectLst/>
                <a:latin typeface="Caecilia LT Std Roman" panose="02060503050505020204" pitchFamily="18" charset="77"/>
              </a:rPr>
              <a:t>Findings</a:t>
            </a:r>
          </a:p>
          <a:p>
            <a:pPr marL="457200" indent="-457200">
              <a:lnSpc>
                <a:spcPct val="150000"/>
              </a:lnSpc>
              <a:buFont typeface="+mj-lt"/>
              <a:buAutoNum type="arabicPeriod"/>
            </a:pPr>
            <a:r>
              <a:rPr lang="en-GB" sz="2000" dirty="0">
                <a:solidFill>
                  <a:srgbClr val="446572"/>
                </a:solidFill>
                <a:effectLst/>
                <a:latin typeface="Caecilia LT Std Roman" panose="02060503050505020204" pitchFamily="18" charset="77"/>
              </a:rPr>
              <a:t>Conclusion</a:t>
            </a:r>
          </a:p>
          <a:p>
            <a:pPr marL="457200" indent="-457200">
              <a:lnSpc>
                <a:spcPct val="150000"/>
              </a:lnSpc>
              <a:buFont typeface="+mj-lt"/>
              <a:buAutoNum type="arabicPeriod"/>
            </a:pPr>
            <a:r>
              <a:rPr lang="en-GB" sz="2000" dirty="0">
                <a:solidFill>
                  <a:srgbClr val="446572"/>
                </a:solidFill>
                <a:effectLst/>
                <a:latin typeface="Caecilia LT Std Roman" panose="02060503050505020204" pitchFamily="18" charset="77"/>
              </a:rPr>
              <a:t>Challenges</a:t>
            </a:r>
          </a:p>
          <a:p>
            <a:pPr marL="457200" indent="-457200">
              <a:lnSpc>
                <a:spcPct val="150000"/>
              </a:lnSpc>
              <a:buFont typeface="+mj-lt"/>
              <a:buAutoNum type="arabicPeriod"/>
            </a:pPr>
            <a:r>
              <a:rPr lang="en-GB" sz="2000" dirty="0">
                <a:solidFill>
                  <a:srgbClr val="446572"/>
                </a:solidFill>
                <a:effectLst/>
                <a:latin typeface="Caecilia LT Std Roman" panose="02060503050505020204" pitchFamily="18" charset="77"/>
              </a:rPr>
              <a:t>Limitations</a:t>
            </a:r>
            <a:endParaRPr lang="en-NL" sz="2000" dirty="0">
              <a:solidFill>
                <a:srgbClr val="446572"/>
              </a:solidFill>
              <a:latin typeface="Caecilia LT Std Roman" panose="02060503050505020204" pitchFamily="18" charset="77"/>
            </a:endParaRPr>
          </a:p>
        </p:txBody>
      </p:sp>
      <p:pic>
        <p:nvPicPr>
          <p:cNvPr id="10" name="Picture 9">
            <a:extLst>
              <a:ext uri="{FF2B5EF4-FFF2-40B4-BE49-F238E27FC236}">
                <a16:creationId xmlns:a16="http://schemas.microsoft.com/office/drawing/2014/main" id="{1B3EC863-2642-BC40-88E7-2243DFC123C0}"/>
              </a:ext>
            </a:extLst>
          </p:cNvPr>
          <p:cNvPicPr>
            <a:picLocks noChangeAspect="1"/>
          </p:cNvPicPr>
          <p:nvPr/>
        </p:nvPicPr>
        <p:blipFill rotWithShape="1">
          <a:blip r:embed="rId4"/>
          <a:srcRect l="19585" r="54292"/>
          <a:stretch/>
        </p:blipFill>
        <p:spPr>
          <a:xfrm>
            <a:off x="7532937" y="3513093"/>
            <a:ext cx="4500438" cy="2888701"/>
          </a:xfrm>
          <a:prstGeom prst="rect">
            <a:avLst/>
          </a:prstGeom>
        </p:spPr>
      </p:pic>
      <p:pic>
        <p:nvPicPr>
          <p:cNvPr id="11" name="Picture 10">
            <a:extLst>
              <a:ext uri="{FF2B5EF4-FFF2-40B4-BE49-F238E27FC236}">
                <a16:creationId xmlns:a16="http://schemas.microsoft.com/office/drawing/2014/main" id="{4FE6C2CD-5726-964A-9884-0AFB5DA3CA52}"/>
              </a:ext>
            </a:extLst>
          </p:cNvPr>
          <p:cNvPicPr>
            <a:picLocks noChangeAspect="1"/>
          </p:cNvPicPr>
          <p:nvPr/>
        </p:nvPicPr>
        <p:blipFill rotWithShape="1">
          <a:blip r:embed="rId5">
            <a:alphaModFix amt="25000"/>
          </a:blip>
          <a:srcRect l="6756" t="23580" r="85610" b="23208"/>
          <a:stretch/>
        </p:blipFill>
        <p:spPr>
          <a:xfrm>
            <a:off x="7585666" y="744404"/>
            <a:ext cx="3769477" cy="4406066"/>
          </a:xfrm>
          <a:prstGeom prst="rect">
            <a:avLst/>
          </a:prstGeom>
        </p:spPr>
      </p:pic>
    </p:spTree>
    <p:extLst>
      <p:ext uri="{BB962C8B-B14F-4D97-AF65-F5344CB8AC3E}">
        <p14:creationId xmlns:p14="http://schemas.microsoft.com/office/powerpoint/2010/main" val="1621653539"/>
      </p:ext>
    </p:extLst>
  </p:cSld>
  <p:clrMapOvr>
    <a:masterClrMapping/>
  </p:clrMapOvr>
  <mc:AlternateContent xmlns:mc="http://schemas.openxmlformats.org/markup-compatibility/2006">
    <mc:Choice xmlns:p14="http://schemas.microsoft.com/office/powerpoint/2010/main" Requires="p14">
      <p:transition p14:dur="4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85AAE4C-2125-7344-B8AE-26EDE434CB71}"/>
              </a:ext>
            </a:extLst>
          </p:cNvPr>
          <p:cNvSpPr/>
          <p:nvPr/>
        </p:nvSpPr>
        <p:spPr>
          <a:xfrm>
            <a:off x="-231392" y="452017"/>
            <a:ext cx="12654782" cy="3776870"/>
          </a:xfrm>
          <a:prstGeom prst="rect">
            <a:avLst/>
          </a:prstGeom>
          <a:gradFill flip="none" rotWithShape="1">
            <a:gsLst>
              <a:gs pos="0">
                <a:srgbClr val="E6F2F4"/>
              </a:gs>
              <a:gs pos="100000">
                <a:schemeClr val="bg1"/>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Picture 4">
            <a:extLst>
              <a:ext uri="{FF2B5EF4-FFF2-40B4-BE49-F238E27FC236}">
                <a16:creationId xmlns:a16="http://schemas.microsoft.com/office/drawing/2014/main" id="{94B74300-E572-7146-B16E-C929A165B26F}"/>
              </a:ext>
            </a:extLst>
          </p:cNvPr>
          <p:cNvPicPr>
            <a:picLocks noChangeAspect="1"/>
          </p:cNvPicPr>
          <p:nvPr/>
        </p:nvPicPr>
        <p:blipFill rotWithShape="1">
          <a:blip r:embed="rId2">
            <a:alphaModFix amt="50000"/>
          </a:blip>
          <a:srcRect l="14898" t="78874" r="47449"/>
          <a:stretch/>
        </p:blipFill>
        <p:spPr>
          <a:xfrm>
            <a:off x="0" y="5708823"/>
            <a:ext cx="12214849" cy="1149177"/>
          </a:xfrm>
          <a:prstGeom prst="rect">
            <a:avLst/>
          </a:prstGeom>
        </p:spPr>
      </p:pic>
      <p:pic>
        <p:nvPicPr>
          <p:cNvPr id="6" name="Picture 5">
            <a:extLst>
              <a:ext uri="{FF2B5EF4-FFF2-40B4-BE49-F238E27FC236}">
                <a16:creationId xmlns:a16="http://schemas.microsoft.com/office/drawing/2014/main" id="{BE56E24D-96B2-4943-94A0-CBF59103EA17}"/>
              </a:ext>
            </a:extLst>
          </p:cNvPr>
          <p:cNvPicPr>
            <a:picLocks noChangeAspect="1"/>
          </p:cNvPicPr>
          <p:nvPr/>
        </p:nvPicPr>
        <p:blipFill rotWithShape="1">
          <a:blip r:embed="rId3">
            <a:alphaModFix amt="50000"/>
          </a:blip>
          <a:srcRect t="34226" b="50000"/>
          <a:stretch/>
        </p:blipFill>
        <p:spPr>
          <a:xfrm>
            <a:off x="-3191927" y="-17110"/>
            <a:ext cx="21002216" cy="469127"/>
          </a:xfrm>
          <a:prstGeom prst="rect">
            <a:avLst/>
          </a:prstGeom>
        </p:spPr>
      </p:pic>
      <p:sp>
        <p:nvSpPr>
          <p:cNvPr id="7" name="TextBox 6">
            <a:extLst>
              <a:ext uri="{FF2B5EF4-FFF2-40B4-BE49-F238E27FC236}">
                <a16:creationId xmlns:a16="http://schemas.microsoft.com/office/drawing/2014/main" id="{C2A134B6-F8FC-9B48-BE59-89911DAACD2F}"/>
              </a:ext>
            </a:extLst>
          </p:cNvPr>
          <p:cNvSpPr txBox="1"/>
          <p:nvPr/>
        </p:nvSpPr>
        <p:spPr>
          <a:xfrm>
            <a:off x="548640" y="452017"/>
            <a:ext cx="8531749" cy="584775"/>
          </a:xfrm>
          <a:prstGeom prst="rect">
            <a:avLst/>
          </a:prstGeom>
          <a:noFill/>
        </p:spPr>
        <p:txBody>
          <a:bodyPr wrap="square" rtlCol="0">
            <a:spAutoFit/>
          </a:bodyPr>
          <a:lstStyle/>
          <a:p>
            <a:r>
              <a:rPr lang="en-NL" sz="3200" b="1" dirty="0">
                <a:solidFill>
                  <a:srgbClr val="446572"/>
                </a:solidFill>
                <a:latin typeface="Caecilia LT Std Roman" panose="02060503050505020204" pitchFamily="18" charset="77"/>
              </a:rPr>
              <a:t>Research objective</a:t>
            </a:r>
          </a:p>
        </p:txBody>
      </p:sp>
      <p:sp>
        <p:nvSpPr>
          <p:cNvPr id="9" name="TextBox 8">
            <a:extLst>
              <a:ext uri="{FF2B5EF4-FFF2-40B4-BE49-F238E27FC236}">
                <a16:creationId xmlns:a16="http://schemas.microsoft.com/office/drawing/2014/main" id="{3E2C4CF0-79C6-064B-8075-6EF313626C8B}"/>
              </a:ext>
            </a:extLst>
          </p:cNvPr>
          <p:cNvSpPr txBox="1"/>
          <p:nvPr/>
        </p:nvSpPr>
        <p:spPr>
          <a:xfrm>
            <a:off x="1372649" y="3034924"/>
            <a:ext cx="2185416" cy="424925"/>
          </a:xfrm>
          <a:prstGeom prst="rect">
            <a:avLst/>
          </a:prstGeom>
          <a:solidFill>
            <a:srgbClr val="CBD7DB"/>
          </a:solidFill>
          <a:ln w="12700">
            <a:solidFill>
              <a:schemeClr val="tx1"/>
            </a:solidFill>
          </a:ln>
        </p:spPr>
        <p:txBody>
          <a:bodyPr wrap="square" rtlCol="0" anchor="ctr">
            <a:spAutoFit/>
          </a:bodyPr>
          <a:lstStyle/>
          <a:p>
            <a:pPr>
              <a:lnSpc>
                <a:spcPct val="150000"/>
              </a:lnSpc>
            </a:pPr>
            <a:r>
              <a:rPr lang="en-NL" sz="1600" dirty="0">
                <a:latin typeface="Caecilia LT Std Roman" panose="02060503050505020204" pitchFamily="18" charset="77"/>
              </a:rPr>
              <a:t>Research problem</a:t>
            </a:r>
          </a:p>
        </p:txBody>
      </p:sp>
      <p:sp>
        <p:nvSpPr>
          <p:cNvPr id="8" name="TextBox 7">
            <a:extLst>
              <a:ext uri="{FF2B5EF4-FFF2-40B4-BE49-F238E27FC236}">
                <a16:creationId xmlns:a16="http://schemas.microsoft.com/office/drawing/2014/main" id="{630EF0C9-FF29-734F-8C99-EA1EC2EC291B}"/>
              </a:ext>
            </a:extLst>
          </p:cNvPr>
          <p:cNvSpPr txBox="1"/>
          <p:nvPr/>
        </p:nvSpPr>
        <p:spPr>
          <a:xfrm>
            <a:off x="5012947" y="3027304"/>
            <a:ext cx="2185416" cy="424925"/>
          </a:xfrm>
          <a:prstGeom prst="rect">
            <a:avLst/>
          </a:prstGeom>
          <a:solidFill>
            <a:srgbClr val="CBD7DB"/>
          </a:solidFill>
          <a:ln w="12700">
            <a:solidFill>
              <a:schemeClr val="tx1"/>
            </a:solidFill>
          </a:ln>
        </p:spPr>
        <p:txBody>
          <a:bodyPr wrap="square" rtlCol="0" anchor="ctr">
            <a:spAutoFit/>
          </a:bodyPr>
          <a:lstStyle/>
          <a:p>
            <a:pPr>
              <a:lnSpc>
                <a:spcPct val="150000"/>
              </a:lnSpc>
            </a:pPr>
            <a:r>
              <a:rPr lang="en-NL" sz="1600" dirty="0">
                <a:latin typeface="Caecilia LT Std Roman" panose="02060503050505020204" pitchFamily="18" charset="77"/>
              </a:rPr>
              <a:t>Hypothesis forming</a:t>
            </a:r>
          </a:p>
        </p:txBody>
      </p:sp>
      <p:sp>
        <p:nvSpPr>
          <p:cNvPr id="10" name="TextBox 9">
            <a:extLst>
              <a:ext uri="{FF2B5EF4-FFF2-40B4-BE49-F238E27FC236}">
                <a16:creationId xmlns:a16="http://schemas.microsoft.com/office/drawing/2014/main" id="{873313B7-7F97-5445-B592-1A5D74737E0A}"/>
              </a:ext>
            </a:extLst>
          </p:cNvPr>
          <p:cNvSpPr txBox="1"/>
          <p:nvPr/>
        </p:nvSpPr>
        <p:spPr>
          <a:xfrm>
            <a:off x="8043594" y="3027304"/>
            <a:ext cx="2185416" cy="424925"/>
          </a:xfrm>
          <a:prstGeom prst="rect">
            <a:avLst/>
          </a:prstGeom>
          <a:solidFill>
            <a:srgbClr val="CBD7DB"/>
          </a:solidFill>
          <a:ln w="12700">
            <a:solidFill>
              <a:schemeClr val="tx1"/>
            </a:solidFill>
          </a:ln>
        </p:spPr>
        <p:txBody>
          <a:bodyPr wrap="square" rtlCol="0" anchor="ctr">
            <a:spAutoFit/>
          </a:bodyPr>
          <a:lstStyle/>
          <a:p>
            <a:pPr>
              <a:lnSpc>
                <a:spcPct val="150000"/>
              </a:lnSpc>
            </a:pPr>
            <a:r>
              <a:rPr lang="en-NL" sz="1600" dirty="0">
                <a:latin typeface="Caecilia LT Std Roman" panose="02060503050505020204" pitchFamily="18" charset="77"/>
              </a:rPr>
              <a:t>Data gathering</a:t>
            </a:r>
          </a:p>
        </p:txBody>
      </p:sp>
      <p:sp>
        <p:nvSpPr>
          <p:cNvPr id="11" name="TextBox 10">
            <a:extLst>
              <a:ext uri="{FF2B5EF4-FFF2-40B4-BE49-F238E27FC236}">
                <a16:creationId xmlns:a16="http://schemas.microsoft.com/office/drawing/2014/main" id="{A7453A2B-EDC6-0C4A-8277-4AF9A843C205}"/>
              </a:ext>
            </a:extLst>
          </p:cNvPr>
          <p:cNvSpPr txBox="1"/>
          <p:nvPr/>
        </p:nvSpPr>
        <p:spPr>
          <a:xfrm>
            <a:off x="1372649" y="4857109"/>
            <a:ext cx="2404872" cy="424925"/>
          </a:xfrm>
          <a:prstGeom prst="rect">
            <a:avLst/>
          </a:prstGeom>
          <a:solidFill>
            <a:srgbClr val="CBD7DB"/>
          </a:solidFill>
          <a:ln w="12700">
            <a:solidFill>
              <a:schemeClr val="tx1"/>
            </a:solidFill>
          </a:ln>
        </p:spPr>
        <p:txBody>
          <a:bodyPr wrap="square" rtlCol="0" anchor="ctr">
            <a:spAutoFit/>
          </a:bodyPr>
          <a:lstStyle/>
          <a:p>
            <a:pPr>
              <a:lnSpc>
                <a:spcPct val="150000"/>
              </a:lnSpc>
            </a:pPr>
            <a:r>
              <a:rPr lang="en-NL" sz="1600" dirty="0">
                <a:latin typeface="Caecilia LT Std Roman" panose="02060503050505020204" pitchFamily="18" charset="77"/>
              </a:rPr>
              <a:t>Cleaning / combining</a:t>
            </a:r>
          </a:p>
        </p:txBody>
      </p:sp>
      <p:sp>
        <p:nvSpPr>
          <p:cNvPr id="12" name="TextBox 11">
            <a:extLst>
              <a:ext uri="{FF2B5EF4-FFF2-40B4-BE49-F238E27FC236}">
                <a16:creationId xmlns:a16="http://schemas.microsoft.com/office/drawing/2014/main" id="{C7149867-3259-DF4A-A1BD-6EDC0EB5264F}"/>
              </a:ext>
            </a:extLst>
          </p:cNvPr>
          <p:cNvSpPr txBox="1"/>
          <p:nvPr/>
        </p:nvSpPr>
        <p:spPr>
          <a:xfrm>
            <a:off x="4952462" y="4855245"/>
            <a:ext cx="1097280" cy="424925"/>
          </a:xfrm>
          <a:prstGeom prst="rect">
            <a:avLst/>
          </a:prstGeom>
          <a:solidFill>
            <a:srgbClr val="CBD7DB"/>
          </a:solidFill>
          <a:ln w="12700">
            <a:solidFill>
              <a:schemeClr val="tx1"/>
            </a:solidFill>
          </a:ln>
        </p:spPr>
        <p:txBody>
          <a:bodyPr wrap="square" rtlCol="0" anchor="ctr">
            <a:spAutoFit/>
          </a:bodyPr>
          <a:lstStyle/>
          <a:p>
            <a:pPr>
              <a:lnSpc>
                <a:spcPct val="150000"/>
              </a:lnSpc>
            </a:pPr>
            <a:r>
              <a:rPr lang="en-NL" sz="1600" dirty="0">
                <a:latin typeface="Caecilia LT Std Roman" panose="02060503050505020204" pitchFamily="18" charset="77"/>
              </a:rPr>
              <a:t>Analysis</a:t>
            </a:r>
          </a:p>
        </p:txBody>
      </p:sp>
      <p:sp>
        <p:nvSpPr>
          <p:cNvPr id="13" name="TextBox 12">
            <a:extLst>
              <a:ext uri="{FF2B5EF4-FFF2-40B4-BE49-F238E27FC236}">
                <a16:creationId xmlns:a16="http://schemas.microsoft.com/office/drawing/2014/main" id="{97280742-E265-6640-B1DB-D5500F5D0C55}"/>
              </a:ext>
            </a:extLst>
          </p:cNvPr>
          <p:cNvSpPr txBox="1"/>
          <p:nvPr/>
        </p:nvSpPr>
        <p:spPr>
          <a:xfrm>
            <a:off x="8043594" y="3574351"/>
            <a:ext cx="2676144" cy="424925"/>
          </a:xfrm>
          <a:prstGeom prst="rect">
            <a:avLst/>
          </a:prstGeom>
          <a:noFill/>
          <a:ln w="12700">
            <a:noFill/>
          </a:ln>
        </p:spPr>
        <p:txBody>
          <a:bodyPr wrap="square" rtlCol="0" anchor="ctr">
            <a:spAutoFit/>
          </a:bodyPr>
          <a:lstStyle/>
          <a:p>
            <a:pPr>
              <a:lnSpc>
                <a:spcPct val="150000"/>
              </a:lnSpc>
            </a:pPr>
            <a:r>
              <a:rPr lang="en-NL" sz="1600" dirty="0">
                <a:solidFill>
                  <a:srgbClr val="446572"/>
                </a:solidFill>
                <a:latin typeface="Caecilia LT Std Roman" panose="02060503050505020204" pitchFamily="18" charset="77"/>
              </a:rPr>
              <a:t>APIs, CSV</a:t>
            </a:r>
          </a:p>
        </p:txBody>
      </p:sp>
      <p:sp>
        <p:nvSpPr>
          <p:cNvPr id="14" name="TextBox 13">
            <a:extLst>
              <a:ext uri="{FF2B5EF4-FFF2-40B4-BE49-F238E27FC236}">
                <a16:creationId xmlns:a16="http://schemas.microsoft.com/office/drawing/2014/main" id="{54759DA1-548F-AB41-BAA6-F44E13E0D71F}"/>
              </a:ext>
            </a:extLst>
          </p:cNvPr>
          <p:cNvSpPr txBox="1"/>
          <p:nvPr/>
        </p:nvSpPr>
        <p:spPr>
          <a:xfrm>
            <a:off x="1375174" y="5304854"/>
            <a:ext cx="2676144" cy="424925"/>
          </a:xfrm>
          <a:prstGeom prst="rect">
            <a:avLst/>
          </a:prstGeom>
          <a:noFill/>
          <a:ln w="12700">
            <a:noFill/>
          </a:ln>
        </p:spPr>
        <p:txBody>
          <a:bodyPr wrap="square" rtlCol="0" anchor="ctr">
            <a:spAutoFit/>
          </a:bodyPr>
          <a:lstStyle/>
          <a:p>
            <a:pPr>
              <a:lnSpc>
                <a:spcPct val="150000"/>
              </a:lnSpc>
            </a:pPr>
            <a:r>
              <a:rPr lang="en-NL" sz="1600" dirty="0">
                <a:solidFill>
                  <a:srgbClr val="446572"/>
                </a:solidFill>
                <a:latin typeface="Caecilia LT Std Roman" panose="02060503050505020204" pitchFamily="18" charset="77"/>
              </a:rPr>
              <a:t>Jupyter / SQL</a:t>
            </a:r>
          </a:p>
        </p:txBody>
      </p:sp>
      <p:sp>
        <p:nvSpPr>
          <p:cNvPr id="15" name="TextBox 14">
            <a:extLst>
              <a:ext uri="{FF2B5EF4-FFF2-40B4-BE49-F238E27FC236}">
                <a16:creationId xmlns:a16="http://schemas.microsoft.com/office/drawing/2014/main" id="{4121036F-A3A4-8643-AF6F-8DC58430EDF1}"/>
              </a:ext>
            </a:extLst>
          </p:cNvPr>
          <p:cNvSpPr txBox="1"/>
          <p:nvPr/>
        </p:nvSpPr>
        <p:spPr>
          <a:xfrm>
            <a:off x="8045027" y="5256082"/>
            <a:ext cx="2676144" cy="424925"/>
          </a:xfrm>
          <a:prstGeom prst="rect">
            <a:avLst/>
          </a:prstGeom>
          <a:noFill/>
          <a:ln w="12700">
            <a:noFill/>
          </a:ln>
        </p:spPr>
        <p:txBody>
          <a:bodyPr wrap="square" rtlCol="0" anchor="ctr">
            <a:spAutoFit/>
          </a:bodyPr>
          <a:lstStyle/>
          <a:p>
            <a:pPr>
              <a:lnSpc>
                <a:spcPct val="150000"/>
              </a:lnSpc>
            </a:pPr>
            <a:r>
              <a:rPr lang="en-NL" sz="1600" dirty="0">
                <a:solidFill>
                  <a:srgbClr val="446572"/>
                </a:solidFill>
                <a:latin typeface="Caecilia LT Std Roman" panose="02060503050505020204" pitchFamily="18" charset="77"/>
              </a:rPr>
              <a:t>Tableau / Powerpoint</a:t>
            </a:r>
          </a:p>
        </p:txBody>
      </p:sp>
      <p:sp>
        <p:nvSpPr>
          <p:cNvPr id="16" name="TextBox 15">
            <a:extLst>
              <a:ext uri="{FF2B5EF4-FFF2-40B4-BE49-F238E27FC236}">
                <a16:creationId xmlns:a16="http://schemas.microsoft.com/office/drawing/2014/main" id="{F8BD84C8-26A9-4B46-A5C9-864EA48AFC78}"/>
              </a:ext>
            </a:extLst>
          </p:cNvPr>
          <p:cNvSpPr txBox="1"/>
          <p:nvPr/>
        </p:nvSpPr>
        <p:spPr>
          <a:xfrm>
            <a:off x="8045026" y="4856881"/>
            <a:ext cx="1797473" cy="424925"/>
          </a:xfrm>
          <a:prstGeom prst="rect">
            <a:avLst/>
          </a:prstGeom>
          <a:solidFill>
            <a:srgbClr val="CBD7DB"/>
          </a:solidFill>
          <a:ln w="12700">
            <a:solidFill>
              <a:schemeClr val="tx1"/>
            </a:solidFill>
          </a:ln>
        </p:spPr>
        <p:txBody>
          <a:bodyPr wrap="square" rtlCol="0" anchor="ctr">
            <a:spAutoFit/>
          </a:bodyPr>
          <a:lstStyle/>
          <a:p>
            <a:pPr>
              <a:lnSpc>
                <a:spcPct val="150000"/>
              </a:lnSpc>
            </a:pPr>
            <a:r>
              <a:rPr lang="en-NL" sz="1600" dirty="0">
                <a:latin typeface="Caecilia LT Std Roman" panose="02060503050505020204" pitchFamily="18" charset="77"/>
              </a:rPr>
              <a:t>Visualisation</a:t>
            </a:r>
          </a:p>
        </p:txBody>
      </p:sp>
      <p:sp>
        <p:nvSpPr>
          <p:cNvPr id="17" name="TextBox 16">
            <a:extLst>
              <a:ext uri="{FF2B5EF4-FFF2-40B4-BE49-F238E27FC236}">
                <a16:creationId xmlns:a16="http://schemas.microsoft.com/office/drawing/2014/main" id="{21668EDE-5B55-894C-852C-947A7AFA8767}"/>
              </a:ext>
            </a:extLst>
          </p:cNvPr>
          <p:cNvSpPr txBox="1"/>
          <p:nvPr/>
        </p:nvSpPr>
        <p:spPr>
          <a:xfrm>
            <a:off x="4924082" y="5301482"/>
            <a:ext cx="2676144" cy="424925"/>
          </a:xfrm>
          <a:prstGeom prst="rect">
            <a:avLst/>
          </a:prstGeom>
          <a:noFill/>
          <a:ln w="12700">
            <a:noFill/>
          </a:ln>
        </p:spPr>
        <p:txBody>
          <a:bodyPr wrap="square" rtlCol="0" anchor="ctr">
            <a:spAutoFit/>
          </a:bodyPr>
          <a:lstStyle/>
          <a:p>
            <a:pPr>
              <a:lnSpc>
                <a:spcPct val="150000"/>
              </a:lnSpc>
            </a:pPr>
            <a:r>
              <a:rPr lang="en-NL" sz="1600" dirty="0">
                <a:solidFill>
                  <a:srgbClr val="446572"/>
                </a:solidFill>
                <a:latin typeface="Caecilia LT Std Roman" panose="02060503050505020204" pitchFamily="18" charset="77"/>
              </a:rPr>
              <a:t>Jupyter, Tableau</a:t>
            </a:r>
          </a:p>
        </p:txBody>
      </p:sp>
      <p:cxnSp>
        <p:nvCxnSpPr>
          <p:cNvPr id="21" name="Straight Arrow Connector 20">
            <a:extLst>
              <a:ext uri="{FF2B5EF4-FFF2-40B4-BE49-F238E27FC236}">
                <a16:creationId xmlns:a16="http://schemas.microsoft.com/office/drawing/2014/main" id="{794FF704-0309-3A48-8A6D-EDF56DCD480B}"/>
              </a:ext>
            </a:extLst>
          </p:cNvPr>
          <p:cNvCxnSpPr>
            <a:cxnSpLocks/>
          </p:cNvCxnSpPr>
          <p:nvPr/>
        </p:nvCxnSpPr>
        <p:spPr>
          <a:xfrm>
            <a:off x="7365094" y="3243577"/>
            <a:ext cx="582091" cy="0"/>
          </a:xfrm>
          <a:prstGeom prst="straightConnector1">
            <a:avLst/>
          </a:prstGeom>
          <a:ln w="19050">
            <a:solidFill>
              <a:srgbClr val="446572"/>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73DF6EC-A491-3C4B-B68D-88F52433D918}"/>
              </a:ext>
            </a:extLst>
          </p:cNvPr>
          <p:cNvCxnSpPr>
            <a:cxnSpLocks/>
          </p:cNvCxnSpPr>
          <p:nvPr/>
        </p:nvCxnSpPr>
        <p:spPr>
          <a:xfrm>
            <a:off x="4139402" y="5067707"/>
            <a:ext cx="582091" cy="0"/>
          </a:xfrm>
          <a:prstGeom prst="straightConnector1">
            <a:avLst/>
          </a:prstGeom>
          <a:ln w="19050">
            <a:solidFill>
              <a:srgbClr val="44657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7BCDE33-C5A7-6549-9F65-3F8B45019E6C}"/>
              </a:ext>
            </a:extLst>
          </p:cNvPr>
          <p:cNvCxnSpPr>
            <a:cxnSpLocks/>
          </p:cNvCxnSpPr>
          <p:nvPr/>
        </p:nvCxnSpPr>
        <p:spPr>
          <a:xfrm>
            <a:off x="6530562" y="5067707"/>
            <a:ext cx="1142178" cy="0"/>
          </a:xfrm>
          <a:prstGeom prst="straightConnector1">
            <a:avLst/>
          </a:prstGeom>
          <a:ln w="19050">
            <a:solidFill>
              <a:srgbClr val="44657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A185E38-AA7B-6646-A1CF-2CB522F51238}"/>
              </a:ext>
            </a:extLst>
          </p:cNvPr>
          <p:cNvCxnSpPr>
            <a:cxnSpLocks/>
          </p:cNvCxnSpPr>
          <p:nvPr/>
        </p:nvCxnSpPr>
        <p:spPr>
          <a:xfrm flipV="1">
            <a:off x="3833434" y="3247386"/>
            <a:ext cx="1036993" cy="15231"/>
          </a:xfrm>
          <a:prstGeom prst="straightConnector1">
            <a:avLst/>
          </a:prstGeom>
          <a:ln w="19050">
            <a:solidFill>
              <a:srgbClr val="44657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4">
            <p14:nvContentPartPr>
              <p14:cNvPr id="52" name="Ink 51">
                <a:extLst>
                  <a:ext uri="{FF2B5EF4-FFF2-40B4-BE49-F238E27FC236}">
                    <a16:creationId xmlns:a16="http://schemas.microsoft.com/office/drawing/2014/main" id="{B1EB082B-F06C-E14F-8607-33D8457232A9}"/>
                  </a:ext>
                </a:extLst>
              </p14:cNvPr>
              <p14:cNvContentPartPr/>
              <p14:nvPr/>
            </p14:nvContentPartPr>
            <p14:xfrm>
              <a:off x="592322" y="3321909"/>
              <a:ext cx="9817560" cy="1695960"/>
            </p14:xfrm>
          </p:contentPart>
        </mc:Choice>
        <mc:Fallback>
          <p:pic>
            <p:nvPicPr>
              <p:cNvPr id="52" name="Ink 51">
                <a:extLst>
                  <a:ext uri="{FF2B5EF4-FFF2-40B4-BE49-F238E27FC236}">
                    <a16:creationId xmlns:a16="http://schemas.microsoft.com/office/drawing/2014/main" id="{B1EB082B-F06C-E14F-8607-33D8457232A9}"/>
                  </a:ext>
                </a:extLst>
              </p:cNvPr>
              <p:cNvPicPr/>
              <p:nvPr/>
            </p:nvPicPr>
            <p:blipFill>
              <a:blip r:embed="rId5"/>
              <a:stretch>
                <a:fillRect/>
              </a:stretch>
            </p:blipFill>
            <p:spPr>
              <a:xfrm>
                <a:off x="583682" y="3313269"/>
                <a:ext cx="9835200" cy="1713600"/>
              </a:xfrm>
              <a:prstGeom prst="rect">
                <a:avLst/>
              </a:prstGeom>
            </p:spPr>
          </p:pic>
        </mc:Fallback>
      </mc:AlternateContent>
      <p:grpSp>
        <p:nvGrpSpPr>
          <p:cNvPr id="55" name="Group 54">
            <a:extLst>
              <a:ext uri="{FF2B5EF4-FFF2-40B4-BE49-F238E27FC236}">
                <a16:creationId xmlns:a16="http://schemas.microsoft.com/office/drawing/2014/main" id="{5BE4FCCF-CC91-E944-83B1-001C842A46A7}"/>
              </a:ext>
            </a:extLst>
          </p:cNvPr>
          <p:cNvGrpSpPr/>
          <p:nvPr/>
        </p:nvGrpSpPr>
        <p:grpSpPr>
          <a:xfrm>
            <a:off x="957522" y="4942252"/>
            <a:ext cx="85680" cy="156960"/>
            <a:chOff x="931863" y="3910804"/>
            <a:chExt cx="85680" cy="156960"/>
          </a:xfrm>
        </p:grpSpPr>
        <mc:AlternateContent xmlns:mc="http://schemas.openxmlformats.org/markup-compatibility/2006">
          <mc:Choice xmlns:p14="http://schemas.microsoft.com/office/powerpoint/2010/main" Requires="p14">
            <p:contentPart p14:bwMode="auto" r:id="rId6">
              <p14:nvContentPartPr>
                <p14:cNvPr id="53" name="Ink 52">
                  <a:extLst>
                    <a:ext uri="{FF2B5EF4-FFF2-40B4-BE49-F238E27FC236}">
                      <a16:creationId xmlns:a16="http://schemas.microsoft.com/office/drawing/2014/main" id="{83396149-8E7A-7E40-A6E8-88466AB4BD0C}"/>
                    </a:ext>
                  </a:extLst>
                </p14:cNvPr>
                <p14:cNvContentPartPr/>
                <p14:nvPr/>
              </p14:nvContentPartPr>
              <p14:xfrm>
                <a:off x="973263" y="3910804"/>
                <a:ext cx="44280" cy="112320"/>
              </p14:xfrm>
            </p:contentPart>
          </mc:Choice>
          <mc:Fallback>
            <p:pic>
              <p:nvPicPr>
                <p:cNvPr id="53" name="Ink 52">
                  <a:extLst>
                    <a:ext uri="{FF2B5EF4-FFF2-40B4-BE49-F238E27FC236}">
                      <a16:creationId xmlns:a16="http://schemas.microsoft.com/office/drawing/2014/main" id="{83396149-8E7A-7E40-A6E8-88466AB4BD0C}"/>
                    </a:ext>
                  </a:extLst>
                </p:cNvPr>
                <p:cNvPicPr/>
                <p:nvPr/>
              </p:nvPicPr>
              <p:blipFill>
                <a:blip r:embed="rId7"/>
                <a:stretch>
                  <a:fillRect/>
                </a:stretch>
              </p:blipFill>
              <p:spPr>
                <a:xfrm>
                  <a:off x="964623" y="3901804"/>
                  <a:ext cx="61920" cy="12996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54" name="Ink 53">
                  <a:extLst>
                    <a:ext uri="{FF2B5EF4-FFF2-40B4-BE49-F238E27FC236}">
                      <a16:creationId xmlns:a16="http://schemas.microsoft.com/office/drawing/2014/main" id="{1AB74F1B-42C1-9844-B528-2072C1396304}"/>
                    </a:ext>
                  </a:extLst>
                </p14:cNvPr>
                <p14:cNvContentPartPr/>
                <p14:nvPr/>
              </p14:nvContentPartPr>
              <p14:xfrm>
                <a:off x="931863" y="4022404"/>
                <a:ext cx="85680" cy="45360"/>
              </p14:xfrm>
            </p:contentPart>
          </mc:Choice>
          <mc:Fallback>
            <p:pic>
              <p:nvPicPr>
                <p:cNvPr id="54" name="Ink 53">
                  <a:extLst>
                    <a:ext uri="{FF2B5EF4-FFF2-40B4-BE49-F238E27FC236}">
                      <a16:creationId xmlns:a16="http://schemas.microsoft.com/office/drawing/2014/main" id="{1AB74F1B-42C1-9844-B528-2072C1396304}"/>
                    </a:ext>
                  </a:extLst>
                </p:cNvPr>
                <p:cNvPicPr/>
                <p:nvPr/>
              </p:nvPicPr>
              <p:blipFill>
                <a:blip r:embed="rId9"/>
                <a:stretch>
                  <a:fillRect/>
                </a:stretch>
              </p:blipFill>
              <p:spPr>
                <a:xfrm>
                  <a:off x="923223" y="4013764"/>
                  <a:ext cx="103320" cy="63000"/>
                </a:xfrm>
                <a:prstGeom prst="rect">
                  <a:avLst/>
                </a:prstGeom>
              </p:spPr>
            </p:pic>
          </mc:Fallback>
        </mc:AlternateContent>
      </p:grpSp>
      <p:sp>
        <p:nvSpPr>
          <p:cNvPr id="57" name="TextBox 56">
            <a:extLst>
              <a:ext uri="{FF2B5EF4-FFF2-40B4-BE49-F238E27FC236}">
                <a16:creationId xmlns:a16="http://schemas.microsoft.com/office/drawing/2014/main" id="{042CDBF8-0814-C14A-BA58-1704E7D9A9D8}"/>
              </a:ext>
            </a:extLst>
          </p:cNvPr>
          <p:cNvSpPr txBox="1"/>
          <p:nvPr/>
        </p:nvSpPr>
        <p:spPr>
          <a:xfrm>
            <a:off x="6287799" y="2216091"/>
            <a:ext cx="3318772" cy="424925"/>
          </a:xfrm>
          <a:prstGeom prst="rect">
            <a:avLst/>
          </a:prstGeom>
          <a:noFill/>
          <a:ln w="12700">
            <a:noFill/>
          </a:ln>
        </p:spPr>
        <p:txBody>
          <a:bodyPr wrap="square" rtlCol="0" anchor="ctr">
            <a:spAutoFit/>
          </a:bodyPr>
          <a:lstStyle/>
          <a:p>
            <a:pPr>
              <a:lnSpc>
                <a:spcPct val="150000"/>
              </a:lnSpc>
            </a:pPr>
            <a:r>
              <a:rPr lang="en-NL" sz="1600" i="1" dirty="0">
                <a:solidFill>
                  <a:srgbClr val="446572"/>
                </a:solidFill>
                <a:latin typeface="Caecilia LT Std Roman" panose="02060503050505020204" pitchFamily="18" charset="77"/>
              </a:rPr>
              <a:t>Explorative Data Analysis</a:t>
            </a:r>
          </a:p>
        </p:txBody>
      </p:sp>
      <p:cxnSp>
        <p:nvCxnSpPr>
          <p:cNvPr id="62" name="Straight Connector 61">
            <a:extLst>
              <a:ext uri="{FF2B5EF4-FFF2-40B4-BE49-F238E27FC236}">
                <a16:creationId xmlns:a16="http://schemas.microsoft.com/office/drawing/2014/main" id="{81E93E5F-1853-2347-9189-B7FD6832C432}"/>
              </a:ext>
            </a:extLst>
          </p:cNvPr>
          <p:cNvCxnSpPr>
            <a:cxnSpLocks/>
          </p:cNvCxnSpPr>
          <p:nvPr/>
        </p:nvCxnSpPr>
        <p:spPr>
          <a:xfrm flipV="1">
            <a:off x="6317572" y="2670682"/>
            <a:ext cx="537806" cy="244118"/>
          </a:xfrm>
          <a:prstGeom prst="line">
            <a:avLst/>
          </a:prstGeom>
          <a:ln w="19050">
            <a:solidFill>
              <a:srgbClr val="446572"/>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AD869BA1-72D9-7941-A6F0-2CFB0AAB915C}"/>
              </a:ext>
            </a:extLst>
          </p:cNvPr>
          <p:cNvSpPr txBox="1"/>
          <p:nvPr/>
        </p:nvSpPr>
        <p:spPr>
          <a:xfrm>
            <a:off x="1688418" y="1231267"/>
            <a:ext cx="8815161" cy="970394"/>
          </a:xfrm>
          <a:prstGeom prst="rect">
            <a:avLst/>
          </a:prstGeom>
          <a:noFill/>
        </p:spPr>
        <p:txBody>
          <a:bodyPr wrap="square" rtlCol="0">
            <a:spAutoFit/>
          </a:bodyPr>
          <a:lstStyle/>
          <a:p>
            <a:pPr algn="ctr">
              <a:lnSpc>
                <a:spcPct val="150000"/>
              </a:lnSpc>
            </a:pPr>
            <a:r>
              <a:rPr lang="en-NL" sz="2000" i="1" dirty="0">
                <a:solidFill>
                  <a:srgbClr val="446572"/>
                </a:solidFill>
                <a:latin typeface="Caecilia LT Std Roman" panose="02060503050505020204" pitchFamily="18" charset="77"/>
              </a:rPr>
              <a:t>To find a relationship between the natural gas extraction in the Province of Groningen and its local real estate value.</a:t>
            </a:r>
          </a:p>
        </p:txBody>
      </p:sp>
    </p:spTree>
    <p:extLst>
      <p:ext uri="{BB962C8B-B14F-4D97-AF65-F5344CB8AC3E}">
        <p14:creationId xmlns:p14="http://schemas.microsoft.com/office/powerpoint/2010/main" val="3237258429"/>
      </p:ext>
    </p:extLst>
  </p:cSld>
  <p:clrMapOvr>
    <a:masterClrMapping/>
  </p:clrMapOvr>
  <mc:AlternateContent xmlns:mc="http://schemas.openxmlformats.org/markup-compatibility/2006">
    <mc:Choice xmlns:p14="http://schemas.microsoft.com/office/powerpoint/2010/main" Requires="p14">
      <p:transition p14:dur="40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4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2"/>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5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52"/>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55"/>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1"/>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4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7"/>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2"/>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47"/>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15"/>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0" grpId="0" animBg="1"/>
      <p:bldP spid="11" grpId="0" animBg="1"/>
      <p:bldP spid="12" grpId="0" animBg="1"/>
      <p:bldP spid="13" grpId="0"/>
      <p:bldP spid="14" grpId="0"/>
      <p:bldP spid="15" grpId="0"/>
      <p:bldP spid="16" grpId="0" animBg="1"/>
      <p:bldP spid="17" grpId="0"/>
      <p:bldP spid="57" grpId="0"/>
      <p:bldP spid="7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5813</TotalTime>
  <Words>1171</Words>
  <Application>Microsoft Macintosh PowerPoint</Application>
  <PresentationFormat>Widescreen</PresentationFormat>
  <Paragraphs>186</Paragraphs>
  <Slides>28</Slides>
  <Notes>1</Notes>
  <HiddenSlides>8</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System Font Regular</vt:lpstr>
      <vt:lpstr>Arial</vt:lpstr>
      <vt:lpstr>Caecilia LT Std Roman</vt:lpstr>
      <vt:lpstr>Calibri</vt:lpstr>
      <vt:lpstr>Calibri Light</vt:lpstr>
      <vt:lpstr>Menlo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Maurits</dc:creator>
  <cp:lastModifiedBy>Maurits</cp:lastModifiedBy>
  <cp:revision>72</cp:revision>
  <dcterms:created xsi:type="dcterms:W3CDTF">2024-09-26T07:27:09Z</dcterms:created>
  <dcterms:modified xsi:type="dcterms:W3CDTF">2024-10-03T13:27:15Z</dcterms:modified>
</cp:coreProperties>
</file>